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Dela Gothic One" charset="1" panose="00000500000000000000"/>
      <p:regular r:id="rId20"/>
    </p:embeddedFont>
    <p:embeddedFont>
      <p:font typeface="DM Sans" charset="1" panose="00000000000000000000"/>
      <p:regular r:id="rId21"/>
    </p:embeddedFont>
    <p:embeddedFont>
      <p:font typeface="DM Sans Bold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019870" cy="9883397"/>
            <a:chOff x="0" y="0"/>
            <a:chExt cx="22256862" cy="27428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256863" cy="27428549"/>
            </a:xfrm>
            <a:custGeom>
              <a:avLst/>
              <a:gdLst/>
              <a:ahLst/>
              <a:cxnLst/>
              <a:rect r="r" b="b" t="t" l="l"/>
              <a:pathLst>
                <a:path h="27428549" w="22256863">
                  <a:moveTo>
                    <a:pt x="0" y="0"/>
                  </a:moveTo>
                  <a:lnTo>
                    <a:pt x="22256863" y="0"/>
                  </a:lnTo>
                  <a:lnTo>
                    <a:pt x="22256863" y="27428549"/>
                  </a:lnTo>
                  <a:lnTo>
                    <a:pt x="0" y="27428549"/>
                  </a:lnTo>
                  <a:close/>
                </a:path>
              </a:pathLst>
            </a:custGeom>
            <a:blipFill>
              <a:blip r:embed="rId4">
                <a:alphaModFix amt="95000"/>
              </a:blip>
              <a:stretch>
                <a:fillRect l="0" t="-715" r="0" b="-7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924292" y="3088633"/>
            <a:ext cx="8363708" cy="250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2"/>
              </a:lnSpc>
            </a:pPr>
            <a:r>
              <a:rPr lang="en-US" sz="52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Day 03 – PySpark Transformations in Databricks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76074" y="5984751"/>
            <a:ext cx="728322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Complex Joins, Window Functions &amp; 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33190" y="9600449"/>
            <a:ext cx="4172664" cy="48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  <a:spcBef>
                <a:spcPct val="0"/>
              </a:spcBef>
            </a:pPr>
            <a:r>
              <a:rPr lang="en-US" sz="262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Presented by: Ruchi Wange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890" y="1169194"/>
            <a:ext cx="7126929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Takeaways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3127" y="2490045"/>
            <a:ext cx="618830" cy="618830"/>
            <a:chOff x="0" y="0"/>
            <a:chExt cx="825106" cy="8251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38749" y="2589390"/>
            <a:ext cx="427587" cy="4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7905" y="2559253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 Modeling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7905" y="3119285"/>
            <a:ext cx="865420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Created dimension and fact tables for efficient analysis and querying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3127" y="4165702"/>
            <a:ext cx="618830" cy="618830"/>
            <a:chOff x="0" y="0"/>
            <a:chExt cx="825106" cy="8251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038749" y="4265038"/>
            <a:ext cx="427587" cy="4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7905" y="4234901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Complex Joins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27905" y="4794942"/>
            <a:ext cx="865420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Used LEFT joins to combine tables while preserving all event records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3127" y="5841359"/>
            <a:ext cx="618830" cy="618830"/>
            <a:chOff x="0" y="0"/>
            <a:chExt cx="825106" cy="82510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038749" y="5940695"/>
            <a:ext cx="427587" cy="4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27905" y="5910558"/>
            <a:ext cx="3779339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Window Functions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27905" y="6470599"/>
            <a:ext cx="8654205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Applied time-ordered calculations per user for behavioral insights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43127" y="7517016"/>
            <a:ext cx="618830" cy="618830"/>
            <a:chOff x="0" y="0"/>
            <a:chExt cx="825106" cy="8251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12419" cy="812419"/>
            </a:xfrm>
            <a:custGeom>
              <a:avLst/>
              <a:gdLst/>
              <a:ahLst/>
              <a:cxnLst/>
              <a:rect r="r" b="b" t="t" l="l"/>
              <a:pathLst>
                <a:path h="812419" w="8124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660781" y="0"/>
                  </a:lnTo>
                  <a:cubicBezTo>
                    <a:pt x="744601" y="0"/>
                    <a:pt x="812419" y="67945"/>
                    <a:pt x="812419" y="151638"/>
                  </a:cubicBezTo>
                  <a:lnTo>
                    <a:pt x="812419" y="660781"/>
                  </a:lnTo>
                  <a:cubicBezTo>
                    <a:pt x="812419" y="744601"/>
                    <a:pt x="744474" y="812419"/>
                    <a:pt x="660781" y="812419"/>
                  </a:cubicBezTo>
                  <a:lnTo>
                    <a:pt x="151638" y="812419"/>
                  </a:lnTo>
                  <a:cubicBezTo>
                    <a:pt x="67945" y="812419"/>
                    <a:pt x="0" y="744474"/>
                    <a:pt x="0" y="660781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5119" cy="825119"/>
            </a:xfrm>
            <a:custGeom>
              <a:avLst/>
              <a:gdLst/>
              <a:ahLst/>
              <a:cxnLst/>
              <a:rect r="r" b="b" t="t" l="l"/>
              <a:pathLst>
                <a:path h="825119" w="825119">
                  <a:moveTo>
                    <a:pt x="0" y="157988"/>
                  </a:moveTo>
                  <a:cubicBezTo>
                    <a:pt x="0" y="70739"/>
                    <a:pt x="70739" y="0"/>
                    <a:pt x="157988" y="0"/>
                  </a:cubicBez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lnTo>
                    <a:pt x="667131" y="6350"/>
                  </a:lnTo>
                  <a:lnTo>
                    <a:pt x="667131" y="0"/>
                  </a:lnTo>
                  <a:cubicBezTo>
                    <a:pt x="754380" y="0"/>
                    <a:pt x="825119" y="70739"/>
                    <a:pt x="825119" y="157988"/>
                  </a:cubicBezTo>
                  <a:lnTo>
                    <a:pt x="825119" y="667131"/>
                  </a:lnTo>
                  <a:lnTo>
                    <a:pt x="818769" y="667131"/>
                  </a:lnTo>
                  <a:lnTo>
                    <a:pt x="825119" y="667131"/>
                  </a:lnTo>
                  <a:cubicBezTo>
                    <a:pt x="825119" y="754380"/>
                    <a:pt x="754380" y="825119"/>
                    <a:pt x="667131" y="825119"/>
                  </a:cubicBezTo>
                  <a:lnTo>
                    <a:pt x="667131" y="818769"/>
                  </a:lnTo>
                  <a:lnTo>
                    <a:pt x="667131" y="825119"/>
                  </a:lnTo>
                  <a:lnTo>
                    <a:pt x="157988" y="825119"/>
                  </a:lnTo>
                  <a:lnTo>
                    <a:pt x="157988" y="818769"/>
                  </a:lnTo>
                  <a:lnTo>
                    <a:pt x="157988" y="825119"/>
                  </a:lnTo>
                  <a:cubicBezTo>
                    <a:pt x="70739" y="825119"/>
                    <a:pt x="0" y="754380"/>
                    <a:pt x="0" y="667131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667131"/>
                  </a:lnTo>
                  <a:lnTo>
                    <a:pt x="6350" y="667131"/>
                  </a:lnTo>
                  <a:lnTo>
                    <a:pt x="12700" y="667131"/>
                  </a:lnTo>
                  <a:cubicBezTo>
                    <a:pt x="12700" y="747395"/>
                    <a:pt x="77724" y="812419"/>
                    <a:pt x="157988" y="812419"/>
                  </a:cubicBezTo>
                  <a:lnTo>
                    <a:pt x="667131" y="812419"/>
                  </a:lnTo>
                  <a:cubicBezTo>
                    <a:pt x="747395" y="812419"/>
                    <a:pt x="812419" y="747395"/>
                    <a:pt x="812419" y="667131"/>
                  </a:cubicBezTo>
                  <a:lnTo>
                    <a:pt x="812419" y="157988"/>
                  </a:lnTo>
                  <a:lnTo>
                    <a:pt x="818769" y="157988"/>
                  </a:lnTo>
                  <a:lnTo>
                    <a:pt x="812419" y="157988"/>
                  </a:lnTo>
                  <a:cubicBezTo>
                    <a:pt x="812419" y="77724"/>
                    <a:pt x="747395" y="12700"/>
                    <a:pt x="667131" y="12700"/>
                  </a:cubicBezTo>
                  <a:lnTo>
                    <a:pt x="157988" y="12700"/>
                  </a:lnTo>
                  <a:lnTo>
                    <a:pt x="157988" y="6350"/>
                  </a:lnTo>
                  <a:lnTo>
                    <a:pt x="157988" y="12700"/>
                  </a:lnTo>
                  <a:cubicBezTo>
                    <a:pt x="77724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038749" y="7616352"/>
            <a:ext cx="427587" cy="4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7905" y="7586215"/>
            <a:ext cx="4335809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Feature Engineering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827905" y="8146256"/>
            <a:ext cx="865420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Derived new features to enable deeper analysis of user behavior and purchases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5621179" y="4981575"/>
            <a:ext cx="7045643" cy="801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0"/>
              </a:lnSpc>
              <a:spcBef>
                <a:spcPct val="0"/>
              </a:spcBef>
            </a:pPr>
            <a:r>
              <a:rPr lang="en-US" b="true" sz="422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by: Ruchi Wange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01064" y="2704140"/>
            <a:ext cx="8885873" cy="243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5"/>
              </a:lnSpc>
              <a:spcBef>
                <a:spcPct val="0"/>
              </a:spcBef>
            </a:pPr>
            <a:r>
              <a:rPr lang="en-US" sz="12923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Thank You!!!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028700"/>
            <a:ext cx="7661368" cy="2655304"/>
            <a:chOff x="0" y="0"/>
            <a:chExt cx="37061396" cy="128448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61397" cy="12844873"/>
            </a:xfrm>
            <a:custGeom>
              <a:avLst/>
              <a:gdLst/>
              <a:ahLst/>
              <a:cxnLst/>
              <a:rect r="r" b="b" t="t" l="l"/>
              <a:pathLst>
                <a:path h="12844873" w="37061397">
                  <a:moveTo>
                    <a:pt x="0" y="0"/>
                  </a:moveTo>
                  <a:lnTo>
                    <a:pt x="37061397" y="0"/>
                  </a:lnTo>
                  <a:lnTo>
                    <a:pt x="37061397" y="12844873"/>
                  </a:lnTo>
                  <a:lnTo>
                    <a:pt x="0" y="12844873"/>
                  </a:lnTo>
                  <a:close/>
                </a:path>
              </a:pathLst>
            </a:custGeom>
            <a:blipFill>
              <a:blip r:embed="rId4">
                <a:alphaModFix amt="95000"/>
              </a:blip>
              <a:stretch>
                <a:fillRect l="-2787" t="0" r="-278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5890" y="1570730"/>
            <a:ext cx="2343598" cy="508845"/>
            <a:chOff x="0" y="0"/>
            <a:chExt cx="3124797" cy="6784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24708" cy="678434"/>
            </a:xfrm>
            <a:custGeom>
              <a:avLst/>
              <a:gdLst/>
              <a:ahLst/>
              <a:cxnLst/>
              <a:rect r="r" b="b" t="t" l="l"/>
              <a:pathLst>
                <a:path h="678434" w="3124708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3003423" y="0"/>
                  </a:lnTo>
                  <a:cubicBezTo>
                    <a:pt x="3070479" y="0"/>
                    <a:pt x="3124708" y="54356"/>
                    <a:pt x="3124708" y="121285"/>
                  </a:cubicBezTo>
                  <a:lnTo>
                    <a:pt x="3124708" y="557149"/>
                  </a:lnTo>
                  <a:cubicBezTo>
                    <a:pt x="3124708" y="624205"/>
                    <a:pt x="3070352" y="678434"/>
                    <a:pt x="3003423" y="678434"/>
                  </a:cubicBezTo>
                  <a:lnTo>
                    <a:pt x="121285" y="678434"/>
                  </a:lnTo>
                  <a:cubicBezTo>
                    <a:pt x="54356" y="678434"/>
                    <a:pt x="0" y="624078"/>
                    <a:pt x="0" y="557149"/>
                  </a:cubicBezTo>
                  <a:close/>
                </a:path>
              </a:pathLst>
            </a:custGeom>
            <a:solidFill>
              <a:srgbClr val="46070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7801127" y="4370937"/>
            <a:ext cx="4641209" cy="2477843"/>
            <a:chOff x="0" y="0"/>
            <a:chExt cx="6188278" cy="33037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175502" cy="3291078"/>
            </a:xfrm>
            <a:custGeom>
              <a:avLst/>
              <a:gdLst/>
              <a:ahLst/>
              <a:cxnLst/>
              <a:rect r="r" b="b" t="t" l="l"/>
              <a:pathLst>
                <a:path h="3291078" w="6175502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6023610" y="0"/>
                  </a:lnTo>
                  <a:cubicBezTo>
                    <a:pt x="6107557" y="0"/>
                    <a:pt x="6175502" y="67945"/>
                    <a:pt x="6175502" y="151638"/>
                  </a:cubicBezTo>
                  <a:lnTo>
                    <a:pt x="6175502" y="3139440"/>
                  </a:lnTo>
                  <a:cubicBezTo>
                    <a:pt x="6175502" y="3223133"/>
                    <a:pt x="6107430" y="3291078"/>
                    <a:pt x="6023610" y="3291078"/>
                  </a:cubicBezTo>
                  <a:lnTo>
                    <a:pt x="151892" y="3291078"/>
                  </a:lnTo>
                  <a:cubicBezTo>
                    <a:pt x="68072" y="3291078"/>
                    <a:pt x="0" y="3223133"/>
                    <a:pt x="0" y="3139440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88202" cy="3303778"/>
            </a:xfrm>
            <a:custGeom>
              <a:avLst/>
              <a:gdLst/>
              <a:ahLst/>
              <a:cxnLst/>
              <a:rect r="r" b="b" t="t" l="l"/>
              <a:pathLst>
                <a:path h="3303778" w="6188202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029960" y="0"/>
                  </a:lnTo>
                  <a:lnTo>
                    <a:pt x="6029960" y="6350"/>
                  </a:lnTo>
                  <a:lnTo>
                    <a:pt x="6029960" y="0"/>
                  </a:lnTo>
                  <a:cubicBezTo>
                    <a:pt x="6117336" y="0"/>
                    <a:pt x="6188202" y="70739"/>
                    <a:pt x="6188202" y="157988"/>
                  </a:cubicBezTo>
                  <a:lnTo>
                    <a:pt x="6181852" y="157988"/>
                  </a:lnTo>
                  <a:lnTo>
                    <a:pt x="6188202" y="157988"/>
                  </a:lnTo>
                  <a:lnTo>
                    <a:pt x="6188202" y="3145790"/>
                  </a:lnTo>
                  <a:lnTo>
                    <a:pt x="6181852" y="3145790"/>
                  </a:lnTo>
                  <a:lnTo>
                    <a:pt x="6188202" y="3145790"/>
                  </a:lnTo>
                  <a:cubicBezTo>
                    <a:pt x="6188202" y="3233039"/>
                    <a:pt x="6117336" y="3303778"/>
                    <a:pt x="6029960" y="3303778"/>
                  </a:cubicBezTo>
                  <a:lnTo>
                    <a:pt x="6029960" y="3297428"/>
                  </a:lnTo>
                  <a:lnTo>
                    <a:pt x="6029960" y="3303778"/>
                  </a:lnTo>
                  <a:lnTo>
                    <a:pt x="158242" y="3303778"/>
                  </a:lnTo>
                  <a:lnTo>
                    <a:pt x="158242" y="3297428"/>
                  </a:lnTo>
                  <a:lnTo>
                    <a:pt x="158242" y="3303778"/>
                  </a:lnTo>
                  <a:cubicBezTo>
                    <a:pt x="70866" y="3303778"/>
                    <a:pt x="0" y="3233039"/>
                    <a:pt x="0" y="31457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3145790"/>
                  </a:lnTo>
                  <a:lnTo>
                    <a:pt x="6350" y="3145790"/>
                  </a:lnTo>
                  <a:lnTo>
                    <a:pt x="12700" y="3145790"/>
                  </a:lnTo>
                  <a:cubicBezTo>
                    <a:pt x="12700" y="3226054"/>
                    <a:pt x="77851" y="3291078"/>
                    <a:pt x="158242" y="3291078"/>
                  </a:cubicBezTo>
                  <a:lnTo>
                    <a:pt x="6029960" y="3291078"/>
                  </a:lnTo>
                  <a:cubicBezTo>
                    <a:pt x="6110351" y="3291078"/>
                    <a:pt x="6175502" y="3226054"/>
                    <a:pt x="6175502" y="3145790"/>
                  </a:cubicBezTo>
                  <a:lnTo>
                    <a:pt x="6175502" y="157988"/>
                  </a:lnTo>
                  <a:cubicBezTo>
                    <a:pt x="6175629" y="77724"/>
                    <a:pt x="6110351" y="12700"/>
                    <a:pt x="6029960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703521" y="4370937"/>
            <a:ext cx="4641352" cy="2477843"/>
            <a:chOff x="0" y="0"/>
            <a:chExt cx="6188469" cy="3303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75756" cy="3291078"/>
            </a:xfrm>
            <a:custGeom>
              <a:avLst/>
              <a:gdLst/>
              <a:ahLst/>
              <a:cxnLst/>
              <a:rect r="r" b="b" t="t" l="l"/>
              <a:pathLst>
                <a:path h="3291078" w="6175756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6023864" y="0"/>
                  </a:lnTo>
                  <a:cubicBezTo>
                    <a:pt x="6107811" y="0"/>
                    <a:pt x="6175756" y="67945"/>
                    <a:pt x="6175756" y="151638"/>
                  </a:cubicBezTo>
                  <a:lnTo>
                    <a:pt x="6175756" y="3139440"/>
                  </a:lnTo>
                  <a:cubicBezTo>
                    <a:pt x="6175756" y="3223133"/>
                    <a:pt x="6107684" y="3291078"/>
                    <a:pt x="6023864" y="3291078"/>
                  </a:cubicBezTo>
                  <a:lnTo>
                    <a:pt x="151892" y="3291078"/>
                  </a:lnTo>
                  <a:cubicBezTo>
                    <a:pt x="68072" y="3291078"/>
                    <a:pt x="0" y="3223133"/>
                    <a:pt x="0" y="3139440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88456" cy="3303778"/>
            </a:xfrm>
            <a:custGeom>
              <a:avLst/>
              <a:gdLst/>
              <a:ahLst/>
              <a:cxnLst/>
              <a:rect r="r" b="b" t="t" l="l"/>
              <a:pathLst>
                <a:path h="3303778" w="6188456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6030214" y="0"/>
                  </a:lnTo>
                  <a:lnTo>
                    <a:pt x="6030214" y="6350"/>
                  </a:lnTo>
                  <a:lnTo>
                    <a:pt x="6030214" y="0"/>
                  </a:lnTo>
                  <a:cubicBezTo>
                    <a:pt x="6117590" y="0"/>
                    <a:pt x="6188456" y="70739"/>
                    <a:pt x="6188456" y="157988"/>
                  </a:cubicBezTo>
                  <a:lnTo>
                    <a:pt x="6182106" y="157988"/>
                  </a:lnTo>
                  <a:lnTo>
                    <a:pt x="6188456" y="157988"/>
                  </a:lnTo>
                  <a:lnTo>
                    <a:pt x="6188456" y="3145790"/>
                  </a:lnTo>
                  <a:lnTo>
                    <a:pt x="6182106" y="3145790"/>
                  </a:lnTo>
                  <a:lnTo>
                    <a:pt x="6188456" y="3145790"/>
                  </a:lnTo>
                  <a:cubicBezTo>
                    <a:pt x="6188456" y="3233039"/>
                    <a:pt x="6117590" y="3303778"/>
                    <a:pt x="6030214" y="3303778"/>
                  </a:cubicBezTo>
                  <a:lnTo>
                    <a:pt x="6030214" y="3297428"/>
                  </a:lnTo>
                  <a:lnTo>
                    <a:pt x="6030214" y="3303778"/>
                  </a:lnTo>
                  <a:lnTo>
                    <a:pt x="158242" y="3303778"/>
                  </a:lnTo>
                  <a:lnTo>
                    <a:pt x="158242" y="3297428"/>
                  </a:lnTo>
                  <a:lnTo>
                    <a:pt x="158242" y="3303778"/>
                  </a:lnTo>
                  <a:cubicBezTo>
                    <a:pt x="70866" y="3303778"/>
                    <a:pt x="0" y="3233039"/>
                    <a:pt x="0" y="31457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3145790"/>
                  </a:lnTo>
                  <a:lnTo>
                    <a:pt x="6350" y="3145790"/>
                  </a:lnTo>
                  <a:lnTo>
                    <a:pt x="12700" y="3145790"/>
                  </a:lnTo>
                  <a:cubicBezTo>
                    <a:pt x="12700" y="3226054"/>
                    <a:pt x="77851" y="3291078"/>
                    <a:pt x="158242" y="3291078"/>
                  </a:cubicBezTo>
                  <a:lnTo>
                    <a:pt x="6030214" y="3291078"/>
                  </a:lnTo>
                  <a:cubicBezTo>
                    <a:pt x="6110605" y="3291078"/>
                    <a:pt x="6175756" y="3226054"/>
                    <a:pt x="6175756" y="3145790"/>
                  </a:cubicBezTo>
                  <a:lnTo>
                    <a:pt x="6175756" y="157988"/>
                  </a:lnTo>
                  <a:cubicBezTo>
                    <a:pt x="6175756" y="77724"/>
                    <a:pt x="6110605" y="12700"/>
                    <a:pt x="6030214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801127" y="7109965"/>
            <a:ext cx="9543755" cy="1611068"/>
            <a:chOff x="0" y="0"/>
            <a:chExt cx="12725006" cy="21480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12712319" cy="2135378"/>
            </a:xfrm>
            <a:custGeom>
              <a:avLst/>
              <a:gdLst/>
              <a:ahLst/>
              <a:cxnLst/>
              <a:rect r="r" b="b" t="t" l="l"/>
              <a:pathLst>
                <a:path h="2135378" w="12712319">
                  <a:moveTo>
                    <a:pt x="0" y="151638"/>
                  </a:moveTo>
                  <a:cubicBezTo>
                    <a:pt x="0" y="67945"/>
                    <a:pt x="68199" y="0"/>
                    <a:pt x="152400" y="0"/>
                  </a:cubicBezTo>
                  <a:lnTo>
                    <a:pt x="12559919" y="0"/>
                  </a:lnTo>
                  <a:cubicBezTo>
                    <a:pt x="12644120" y="0"/>
                    <a:pt x="12712319" y="67945"/>
                    <a:pt x="12712319" y="151638"/>
                  </a:cubicBezTo>
                  <a:lnTo>
                    <a:pt x="12712319" y="1983740"/>
                  </a:lnTo>
                  <a:cubicBezTo>
                    <a:pt x="12712319" y="2067560"/>
                    <a:pt x="12644120" y="2135378"/>
                    <a:pt x="12559919" y="2135378"/>
                  </a:cubicBezTo>
                  <a:lnTo>
                    <a:pt x="152400" y="2135378"/>
                  </a:lnTo>
                  <a:cubicBezTo>
                    <a:pt x="68199" y="2135378"/>
                    <a:pt x="0" y="2067433"/>
                    <a:pt x="0" y="1983740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25019" cy="2148078"/>
            </a:xfrm>
            <a:custGeom>
              <a:avLst/>
              <a:gdLst/>
              <a:ahLst/>
              <a:cxnLst/>
              <a:rect r="r" b="b" t="t" l="l"/>
              <a:pathLst>
                <a:path h="2148078" w="12725019">
                  <a:moveTo>
                    <a:pt x="0" y="157988"/>
                  </a:moveTo>
                  <a:cubicBezTo>
                    <a:pt x="0" y="70739"/>
                    <a:pt x="71120" y="0"/>
                    <a:pt x="158750" y="0"/>
                  </a:cubicBezTo>
                  <a:lnTo>
                    <a:pt x="12566269" y="0"/>
                  </a:lnTo>
                  <a:lnTo>
                    <a:pt x="12566269" y="6350"/>
                  </a:lnTo>
                  <a:lnTo>
                    <a:pt x="12566269" y="0"/>
                  </a:lnTo>
                  <a:cubicBezTo>
                    <a:pt x="12653899" y="0"/>
                    <a:pt x="12725019" y="70739"/>
                    <a:pt x="12725019" y="157988"/>
                  </a:cubicBezTo>
                  <a:lnTo>
                    <a:pt x="12718669" y="157988"/>
                  </a:lnTo>
                  <a:lnTo>
                    <a:pt x="12725019" y="157988"/>
                  </a:lnTo>
                  <a:lnTo>
                    <a:pt x="12725019" y="1990090"/>
                  </a:lnTo>
                  <a:lnTo>
                    <a:pt x="12718669" y="1990090"/>
                  </a:lnTo>
                  <a:lnTo>
                    <a:pt x="12725019" y="1990090"/>
                  </a:lnTo>
                  <a:cubicBezTo>
                    <a:pt x="12725019" y="2077339"/>
                    <a:pt x="12653899" y="2148078"/>
                    <a:pt x="12566269" y="2148078"/>
                  </a:cubicBezTo>
                  <a:lnTo>
                    <a:pt x="12566269" y="2141728"/>
                  </a:lnTo>
                  <a:lnTo>
                    <a:pt x="12566269" y="2148078"/>
                  </a:lnTo>
                  <a:lnTo>
                    <a:pt x="158750" y="2148078"/>
                  </a:lnTo>
                  <a:lnTo>
                    <a:pt x="158750" y="2141728"/>
                  </a:lnTo>
                  <a:lnTo>
                    <a:pt x="158750" y="2148078"/>
                  </a:lnTo>
                  <a:cubicBezTo>
                    <a:pt x="71120" y="2148078"/>
                    <a:pt x="0" y="2077339"/>
                    <a:pt x="0" y="1990090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1990090"/>
                  </a:lnTo>
                  <a:lnTo>
                    <a:pt x="6350" y="1990090"/>
                  </a:lnTo>
                  <a:lnTo>
                    <a:pt x="12700" y="1990090"/>
                  </a:lnTo>
                  <a:cubicBezTo>
                    <a:pt x="12700" y="2070354"/>
                    <a:pt x="78105" y="2135378"/>
                    <a:pt x="158750" y="2135378"/>
                  </a:cubicBezTo>
                  <a:lnTo>
                    <a:pt x="12566269" y="2135378"/>
                  </a:lnTo>
                  <a:cubicBezTo>
                    <a:pt x="12646913" y="2135378"/>
                    <a:pt x="12712319" y="2070354"/>
                    <a:pt x="12712319" y="1990090"/>
                  </a:cubicBezTo>
                  <a:lnTo>
                    <a:pt x="12712319" y="157988"/>
                  </a:lnTo>
                  <a:cubicBezTo>
                    <a:pt x="12712319" y="77724"/>
                    <a:pt x="12646913" y="12700"/>
                    <a:pt x="12566269" y="12700"/>
                  </a:cubicBezTo>
                  <a:lnTo>
                    <a:pt x="158750" y="12700"/>
                  </a:lnTo>
                  <a:lnTo>
                    <a:pt x="158750" y="6350"/>
                  </a:lnTo>
                  <a:lnTo>
                    <a:pt x="158750" y="12700"/>
                  </a:lnTo>
                  <a:cubicBezTo>
                    <a:pt x="78105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533000" y="4248772"/>
            <a:ext cx="6210852" cy="4472261"/>
          </a:xfrm>
          <a:custGeom>
            <a:avLst/>
            <a:gdLst/>
            <a:ahLst/>
            <a:cxnLst/>
            <a:rect r="r" b="b" t="t" l="l"/>
            <a:pathLst>
              <a:path h="4472261" w="6210852">
                <a:moveTo>
                  <a:pt x="0" y="0"/>
                </a:moveTo>
                <a:lnTo>
                  <a:pt x="6210852" y="0"/>
                </a:lnTo>
                <a:lnTo>
                  <a:pt x="6210852" y="4472261"/>
                </a:lnTo>
                <a:lnTo>
                  <a:pt x="0" y="447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968253" y="1594695"/>
            <a:ext cx="2018852" cy="40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DATASET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05890" y="2159203"/>
            <a:ext cx="9534230" cy="181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E-commerce Events 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86134" y="4627359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 Source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86134" y="5187401"/>
            <a:ext cx="4071195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October 2019 e-commerce events data loaded from CSV format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88528" y="4627359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Key Columns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8528" y="5187401"/>
            <a:ext cx="4071347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event_time, event_type, product_id, user_id, price, brand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86134" y="7366397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Purpose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86134" y="7926438"/>
            <a:ext cx="8973741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Analyze user behavior patterns and transaction 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3127" y="1506141"/>
            <a:ext cx="969912" cy="537420"/>
            <a:chOff x="0" y="0"/>
            <a:chExt cx="1293216" cy="7165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93241" cy="716534"/>
            </a:xfrm>
            <a:custGeom>
              <a:avLst/>
              <a:gdLst/>
              <a:ahLst/>
              <a:cxnLst/>
              <a:rect r="r" b="b" t="t" l="l"/>
              <a:pathLst>
                <a:path h="716534" w="1293241">
                  <a:moveTo>
                    <a:pt x="0" y="127635"/>
                  </a:moveTo>
                  <a:cubicBezTo>
                    <a:pt x="0" y="57150"/>
                    <a:pt x="57658" y="0"/>
                    <a:pt x="128651" y="0"/>
                  </a:cubicBezTo>
                  <a:lnTo>
                    <a:pt x="1164590" y="0"/>
                  </a:lnTo>
                  <a:lnTo>
                    <a:pt x="1164590" y="6350"/>
                  </a:lnTo>
                  <a:lnTo>
                    <a:pt x="1164590" y="0"/>
                  </a:lnTo>
                  <a:cubicBezTo>
                    <a:pt x="1235583" y="0"/>
                    <a:pt x="1293241" y="57150"/>
                    <a:pt x="1293241" y="127635"/>
                  </a:cubicBezTo>
                  <a:lnTo>
                    <a:pt x="1286891" y="127635"/>
                  </a:lnTo>
                  <a:lnTo>
                    <a:pt x="1293241" y="127635"/>
                  </a:lnTo>
                  <a:lnTo>
                    <a:pt x="1293241" y="588899"/>
                  </a:lnTo>
                  <a:lnTo>
                    <a:pt x="1286891" y="588899"/>
                  </a:lnTo>
                  <a:lnTo>
                    <a:pt x="1293241" y="588899"/>
                  </a:lnTo>
                  <a:cubicBezTo>
                    <a:pt x="1293241" y="659511"/>
                    <a:pt x="1235583" y="716534"/>
                    <a:pt x="1164590" y="716534"/>
                  </a:cubicBezTo>
                  <a:lnTo>
                    <a:pt x="1164590" y="710184"/>
                  </a:lnTo>
                  <a:lnTo>
                    <a:pt x="1164590" y="716534"/>
                  </a:lnTo>
                  <a:lnTo>
                    <a:pt x="128651" y="716534"/>
                  </a:lnTo>
                  <a:lnTo>
                    <a:pt x="128651" y="710184"/>
                  </a:lnTo>
                  <a:lnTo>
                    <a:pt x="128651" y="716534"/>
                  </a:lnTo>
                  <a:cubicBezTo>
                    <a:pt x="57658" y="716534"/>
                    <a:pt x="0" y="659384"/>
                    <a:pt x="0" y="588899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88899"/>
                  </a:lnTo>
                  <a:lnTo>
                    <a:pt x="6350" y="588899"/>
                  </a:lnTo>
                  <a:lnTo>
                    <a:pt x="12700" y="588899"/>
                  </a:lnTo>
                  <a:cubicBezTo>
                    <a:pt x="12700" y="652399"/>
                    <a:pt x="64516" y="703834"/>
                    <a:pt x="128651" y="703834"/>
                  </a:cubicBezTo>
                  <a:lnTo>
                    <a:pt x="1164590" y="703834"/>
                  </a:lnTo>
                  <a:cubicBezTo>
                    <a:pt x="1228725" y="703834"/>
                    <a:pt x="1280541" y="652272"/>
                    <a:pt x="1280541" y="588899"/>
                  </a:cubicBezTo>
                  <a:lnTo>
                    <a:pt x="1280541" y="127635"/>
                  </a:lnTo>
                  <a:cubicBezTo>
                    <a:pt x="1280541" y="64135"/>
                    <a:pt x="1228725" y="12700"/>
                    <a:pt x="1164590" y="12700"/>
                  </a:cubicBezTo>
                  <a:lnTo>
                    <a:pt x="128651" y="12700"/>
                  </a:lnTo>
                  <a:lnTo>
                    <a:pt x="128651" y="6350"/>
                  </a:lnTo>
                  <a:lnTo>
                    <a:pt x="128651" y="12700"/>
                  </a:lnTo>
                  <a:cubicBezTo>
                    <a:pt x="64516" y="12700"/>
                    <a:pt x="12700" y="64262"/>
                    <a:pt x="12700" y="127635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19778" y="1544393"/>
            <a:ext cx="616591" cy="40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STEP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90" y="2118417"/>
            <a:ext cx="8515502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Loading the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90" y="3686175"/>
            <a:ext cx="4436716" cy="919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Reading CSV with Spark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90" y="4799857"/>
            <a:ext cx="4436716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Used spark.read.csv() to load the October events file into a DataFrame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90" y="6343650"/>
            <a:ext cx="443671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Header=True reads column names from first row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890" y="7305084"/>
            <a:ext cx="4436716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InferSchema=True automatically detects data types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4928" y="3686175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Why Use Spark?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54928" y="4354563"/>
            <a:ext cx="4436716" cy="224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Spark handles large datasets efficiently by distributing processing across multiple machines, making it ideal for big data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47890" y="2298944"/>
            <a:ext cx="10032654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 Preparation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90" y="3683794"/>
            <a:ext cx="270720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7890" y="4181923"/>
            <a:ext cx="5283546" cy="38100"/>
            <a:chOff x="0" y="0"/>
            <a:chExt cx="7044728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44690" cy="50800"/>
            </a:xfrm>
            <a:custGeom>
              <a:avLst/>
              <a:gdLst/>
              <a:ahLst/>
              <a:cxnLst/>
              <a:rect r="r" b="b" t="t" l="l"/>
              <a:pathLst>
                <a:path h="50800" w="7044690">
                  <a:moveTo>
                    <a:pt x="0" y="0"/>
                  </a:moveTo>
                  <a:lnTo>
                    <a:pt x="7044690" y="0"/>
                  </a:lnTo>
                  <a:lnTo>
                    <a:pt x="70446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947890" y="4364831"/>
            <a:ext cx="447050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Create Working Copy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90" y="4924873"/>
            <a:ext cx="528354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Renamed oct_events to df for easier reference throughout the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02156" y="3683794"/>
            <a:ext cx="270720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02156" y="4181923"/>
            <a:ext cx="5283546" cy="38100"/>
            <a:chOff x="0" y="0"/>
            <a:chExt cx="704472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44690" cy="50800"/>
            </a:xfrm>
            <a:custGeom>
              <a:avLst/>
              <a:gdLst/>
              <a:ahLst/>
              <a:cxnLst/>
              <a:rect r="r" b="b" t="t" l="l"/>
              <a:pathLst>
                <a:path h="50800" w="7044690">
                  <a:moveTo>
                    <a:pt x="0" y="0"/>
                  </a:moveTo>
                  <a:lnTo>
                    <a:pt x="7044690" y="0"/>
                  </a:lnTo>
                  <a:lnTo>
                    <a:pt x="70446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502156" y="4364831"/>
            <a:ext cx="4638675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Understand Structure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02156" y="4924873"/>
            <a:ext cx="5283546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Checked schema, counted records, and identified distinct event types and brands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6421" y="3683794"/>
            <a:ext cx="270720" cy="41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6421" y="4181923"/>
            <a:ext cx="5283698" cy="38100"/>
            <a:chOff x="0" y="0"/>
            <a:chExt cx="7044931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44944" cy="50800"/>
            </a:xfrm>
            <a:custGeom>
              <a:avLst/>
              <a:gdLst/>
              <a:ahLst/>
              <a:cxnLst/>
              <a:rect r="r" b="b" t="t" l="l"/>
              <a:pathLst>
                <a:path h="50800" w="7044944">
                  <a:moveTo>
                    <a:pt x="0" y="0"/>
                  </a:moveTo>
                  <a:lnTo>
                    <a:pt x="7044944" y="0"/>
                  </a:lnTo>
                  <a:lnTo>
                    <a:pt x="704494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12056421" y="4364831"/>
            <a:ext cx="429800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Handle Missing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6421" y="4924873"/>
            <a:ext cx="528369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Replaced null brand values with 'unknown' to prevent errors in analysis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47890" y="6375502"/>
            <a:ext cx="16392230" cy="1583979"/>
            <a:chOff x="0" y="0"/>
            <a:chExt cx="21856306" cy="21119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856319" cy="2112010"/>
            </a:xfrm>
            <a:custGeom>
              <a:avLst/>
              <a:gdLst/>
              <a:ahLst/>
              <a:cxnLst/>
              <a:rect r="r" b="b" t="t" l="l"/>
              <a:pathLst>
                <a:path h="2112010" w="21856319">
                  <a:moveTo>
                    <a:pt x="0" y="151638"/>
                  </a:moveTo>
                  <a:cubicBezTo>
                    <a:pt x="0" y="67945"/>
                    <a:pt x="67945" y="0"/>
                    <a:pt x="151638" y="0"/>
                  </a:cubicBezTo>
                  <a:lnTo>
                    <a:pt x="21704681" y="0"/>
                  </a:lnTo>
                  <a:cubicBezTo>
                    <a:pt x="21788501" y="0"/>
                    <a:pt x="21856319" y="67945"/>
                    <a:pt x="21856319" y="151638"/>
                  </a:cubicBezTo>
                  <a:lnTo>
                    <a:pt x="21856319" y="1960372"/>
                  </a:lnTo>
                  <a:cubicBezTo>
                    <a:pt x="21856319" y="2044192"/>
                    <a:pt x="21788374" y="2112010"/>
                    <a:pt x="21704681" y="2112010"/>
                  </a:cubicBezTo>
                  <a:lnTo>
                    <a:pt x="151638" y="2112010"/>
                  </a:lnTo>
                  <a:cubicBezTo>
                    <a:pt x="67945" y="2112010"/>
                    <a:pt x="0" y="2044065"/>
                    <a:pt x="0" y="1960372"/>
                  </a:cubicBezTo>
                  <a:close/>
                </a:path>
              </a:pathLst>
            </a:custGeom>
            <a:solidFill>
              <a:srgbClr val="46070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218609" y="6781648"/>
            <a:ext cx="338433" cy="270720"/>
          </a:xfrm>
          <a:custGeom>
            <a:avLst/>
            <a:gdLst/>
            <a:ahLst/>
            <a:cxnLst/>
            <a:rect r="r" b="b" t="t" l="l"/>
            <a:pathLst>
              <a:path h="270720" w="338433">
                <a:moveTo>
                  <a:pt x="0" y="0"/>
                </a:moveTo>
                <a:lnTo>
                  <a:pt x="338433" y="0"/>
                </a:lnTo>
                <a:lnTo>
                  <a:pt x="338433" y="270719"/>
                </a:lnTo>
                <a:lnTo>
                  <a:pt x="0" y="27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24" t="0" r="-1421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27762" y="6637582"/>
            <a:ext cx="1524163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Why handle missing values?</a:t>
            </a:r>
            <a:r>
              <a:rPr lang="en-US" sz="212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Null values can cause errors in joins and aggregations, so replacing them ensures smooth data processing.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47890" y="1633833"/>
            <a:ext cx="2595267" cy="508845"/>
            <a:chOff x="0" y="0"/>
            <a:chExt cx="3460356" cy="6784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60369" cy="678434"/>
            </a:xfrm>
            <a:custGeom>
              <a:avLst/>
              <a:gdLst/>
              <a:ahLst/>
              <a:cxnLst/>
              <a:rect r="r" b="b" t="t" l="l"/>
              <a:pathLst>
                <a:path h="678434" w="3460369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3339084" y="0"/>
                  </a:lnTo>
                  <a:cubicBezTo>
                    <a:pt x="3406140" y="0"/>
                    <a:pt x="3460369" y="54356"/>
                    <a:pt x="3460369" y="121285"/>
                  </a:cubicBezTo>
                  <a:lnTo>
                    <a:pt x="3460369" y="557149"/>
                  </a:lnTo>
                  <a:cubicBezTo>
                    <a:pt x="3460369" y="624205"/>
                    <a:pt x="3406013" y="678434"/>
                    <a:pt x="3339084" y="678434"/>
                  </a:cubicBezTo>
                  <a:lnTo>
                    <a:pt x="121285" y="678434"/>
                  </a:lnTo>
                  <a:cubicBezTo>
                    <a:pt x="54356" y="678434"/>
                    <a:pt x="0" y="624078"/>
                    <a:pt x="0" y="557149"/>
                  </a:cubicBezTo>
                  <a:close/>
                </a:path>
              </a:pathLst>
            </a:custGeom>
            <a:solidFill>
              <a:srgbClr val="46070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 descr="preencoded.png"/>
          <p:cNvSpPr/>
          <p:nvPr/>
        </p:nvSpPr>
        <p:spPr>
          <a:xfrm flipH="false" flipV="false" rot="0">
            <a:off x="1110253" y="1779984"/>
            <a:ext cx="216541" cy="216541"/>
          </a:xfrm>
          <a:custGeom>
            <a:avLst/>
            <a:gdLst/>
            <a:ahLst/>
            <a:cxnLst/>
            <a:rect r="r" b="b" t="t" l="l"/>
            <a:pathLst>
              <a:path h="216541" w="216541">
                <a:moveTo>
                  <a:pt x="0" y="0"/>
                </a:moveTo>
                <a:lnTo>
                  <a:pt x="216541" y="0"/>
                </a:lnTo>
                <a:lnTo>
                  <a:pt x="216541" y="216542"/>
                </a:lnTo>
                <a:lnTo>
                  <a:pt x="0" y="216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696" r="0" b="-86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4998" y="1657798"/>
            <a:ext cx="1945777" cy="40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DIMENSION TABLES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7890" y="2222297"/>
            <a:ext cx="11370764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Creating Dimension Tables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890" y="3471710"/>
            <a:ext cx="1639223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Dimension tables store descriptive attributes that provide context to fact data.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28840" y="4266905"/>
            <a:ext cx="5321646" cy="4405160"/>
            <a:chOff x="0" y="0"/>
            <a:chExt cx="7095528" cy="58735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25400"/>
              <a:ext cx="7044690" cy="5822696"/>
            </a:xfrm>
            <a:custGeom>
              <a:avLst/>
              <a:gdLst/>
              <a:ahLst/>
              <a:cxnLst/>
              <a:rect r="r" b="b" t="t" l="l"/>
              <a:pathLst>
                <a:path h="5822696" w="7044690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6892798" y="0"/>
                  </a:lnTo>
                  <a:cubicBezTo>
                    <a:pt x="6976745" y="0"/>
                    <a:pt x="7044690" y="67945"/>
                    <a:pt x="7044690" y="151638"/>
                  </a:cubicBezTo>
                  <a:lnTo>
                    <a:pt x="7044690" y="5671058"/>
                  </a:lnTo>
                  <a:cubicBezTo>
                    <a:pt x="7044690" y="5754878"/>
                    <a:pt x="6976618" y="5822696"/>
                    <a:pt x="6892798" y="5822696"/>
                  </a:cubicBezTo>
                  <a:lnTo>
                    <a:pt x="151892" y="5822696"/>
                  </a:lnTo>
                  <a:cubicBezTo>
                    <a:pt x="68072" y="5822696"/>
                    <a:pt x="0" y="5754878"/>
                    <a:pt x="0" y="5671058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95490" cy="5873496"/>
            </a:xfrm>
            <a:custGeom>
              <a:avLst/>
              <a:gdLst/>
              <a:ahLst/>
              <a:cxnLst/>
              <a:rect r="r" b="b" t="t" l="l"/>
              <a:pathLst>
                <a:path h="5873496" w="7095490">
                  <a:moveTo>
                    <a:pt x="0" y="177038"/>
                  </a:moveTo>
                  <a:cubicBezTo>
                    <a:pt x="0" y="79248"/>
                    <a:pt x="79375" y="0"/>
                    <a:pt x="177292" y="0"/>
                  </a:cubicBezTo>
                  <a:lnTo>
                    <a:pt x="6918198" y="0"/>
                  </a:lnTo>
                  <a:lnTo>
                    <a:pt x="6918198" y="25400"/>
                  </a:lnTo>
                  <a:lnTo>
                    <a:pt x="6918198" y="0"/>
                  </a:lnTo>
                  <a:cubicBezTo>
                    <a:pt x="7016115" y="0"/>
                    <a:pt x="7095490" y="79248"/>
                    <a:pt x="7095490" y="177038"/>
                  </a:cubicBezTo>
                  <a:lnTo>
                    <a:pt x="7070090" y="177038"/>
                  </a:lnTo>
                  <a:lnTo>
                    <a:pt x="7095490" y="177038"/>
                  </a:lnTo>
                  <a:lnTo>
                    <a:pt x="7095490" y="5696458"/>
                  </a:lnTo>
                  <a:lnTo>
                    <a:pt x="7070090" y="5696458"/>
                  </a:lnTo>
                  <a:lnTo>
                    <a:pt x="7095490" y="5696458"/>
                  </a:lnTo>
                  <a:cubicBezTo>
                    <a:pt x="7095490" y="5794248"/>
                    <a:pt x="7016115" y="5873496"/>
                    <a:pt x="6918198" y="5873496"/>
                  </a:cubicBezTo>
                  <a:lnTo>
                    <a:pt x="6918198" y="5848096"/>
                  </a:lnTo>
                  <a:lnTo>
                    <a:pt x="6918198" y="5873496"/>
                  </a:lnTo>
                  <a:lnTo>
                    <a:pt x="177292" y="5873496"/>
                  </a:lnTo>
                  <a:lnTo>
                    <a:pt x="177292" y="5848096"/>
                  </a:lnTo>
                  <a:lnTo>
                    <a:pt x="177292" y="5873496"/>
                  </a:lnTo>
                  <a:cubicBezTo>
                    <a:pt x="79375" y="5873496"/>
                    <a:pt x="0" y="5794248"/>
                    <a:pt x="0" y="5696458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696458"/>
                  </a:lnTo>
                  <a:lnTo>
                    <a:pt x="25400" y="5696458"/>
                  </a:lnTo>
                  <a:lnTo>
                    <a:pt x="50800" y="5696458"/>
                  </a:lnTo>
                  <a:cubicBezTo>
                    <a:pt x="50800" y="5766181"/>
                    <a:pt x="107442" y="5822696"/>
                    <a:pt x="177292" y="5822696"/>
                  </a:cubicBezTo>
                  <a:lnTo>
                    <a:pt x="6918198" y="5822696"/>
                  </a:lnTo>
                  <a:cubicBezTo>
                    <a:pt x="6988048" y="5822696"/>
                    <a:pt x="7044690" y="5766181"/>
                    <a:pt x="7044690" y="5696458"/>
                  </a:cubicBezTo>
                  <a:lnTo>
                    <a:pt x="7044690" y="177038"/>
                  </a:lnTo>
                  <a:cubicBezTo>
                    <a:pt x="7044690" y="107315"/>
                    <a:pt x="6988048" y="50800"/>
                    <a:pt x="6918198" y="50800"/>
                  </a:cubicBezTo>
                  <a:lnTo>
                    <a:pt x="177292" y="50800"/>
                  </a:lnTo>
                  <a:lnTo>
                    <a:pt x="177292" y="25400"/>
                  </a:lnTo>
                  <a:lnTo>
                    <a:pt x="177292" y="50800"/>
                  </a:lnTo>
                  <a:cubicBezTo>
                    <a:pt x="107442" y="50800"/>
                    <a:pt x="50800" y="107315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85990" y="4324055"/>
            <a:ext cx="5207346" cy="812454"/>
            <a:chOff x="0" y="0"/>
            <a:chExt cx="6943128" cy="10832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43090" cy="1083183"/>
            </a:xfrm>
            <a:custGeom>
              <a:avLst/>
              <a:gdLst/>
              <a:ahLst/>
              <a:cxnLst/>
              <a:rect r="r" b="b" t="t" l="l"/>
              <a:pathLst>
                <a:path h="1083183" w="6943090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6852412" y="0"/>
                  </a:lnTo>
                  <a:cubicBezTo>
                    <a:pt x="6902450" y="0"/>
                    <a:pt x="6943090" y="40640"/>
                    <a:pt x="6943090" y="90678"/>
                  </a:cubicBezTo>
                  <a:lnTo>
                    <a:pt x="6943090" y="992505"/>
                  </a:lnTo>
                  <a:cubicBezTo>
                    <a:pt x="6943090" y="1042543"/>
                    <a:pt x="6902450" y="1083183"/>
                    <a:pt x="6852412" y="1083183"/>
                  </a:cubicBezTo>
                  <a:lnTo>
                    <a:pt x="90678" y="1083183"/>
                  </a:lnTo>
                  <a:cubicBezTo>
                    <a:pt x="40640" y="1083310"/>
                    <a:pt x="0" y="1042670"/>
                    <a:pt x="0" y="992505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3386585" y="4538215"/>
            <a:ext cx="406156" cy="44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709" y="5378653"/>
            <a:ext cx="426735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Products Dimension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6709" y="5938685"/>
            <a:ext cx="4665907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Unique product details: product_id, category_id, category_code, brand, price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6709" y="7401220"/>
            <a:ext cx="466590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Removed duplicates to ensure one row per product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483106" y="4266905"/>
            <a:ext cx="5321646" cy="4405160"/>
            <a:chOff x="0" y="0"/>
            <a:chExt cx="7095528" cy="58735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25400"/>
              <a:ext cx="7044690" cy="5822696"/>
            </a:xfrm>
            <a:custGeom>
              <a:avLst/>
              <a:gdLst/>
              <a:ahLst/>
              <a:cxnLst/>
              <a:rect r="r" b="b" t="t" l="l"/>
              <a:pathLst>
                <a:path h="5822696" w="7044690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6892798" y="0"/>
                  </a:lnTo>
                  <a:cubicBezTo>
                    <a:pt x="6976745" y="0"/>
                    <a:pt x="7044690" y="67945"/>
                    <a:pt x="7044690" y="151638"/>
                  </a:cubicBezTo>
                  <a:lnTo>
                    <a:pt x="7044690" y="5671058"/>
                  </a:lnTo>
                  <a:cubicBezTo>
                    <a:pt x="7044690" y="5754878"/>
                    <a:pt x="6976618" y="5822696"/>
                    <a:pt x="6892798" y="5822696"/>
                  </a:cubicBezTo>
                  <a:lnTo>
                    <a:pt x="151892" y="5822696"/>
                  </a:lnTo>
                  <a:cubicBezTo>
                    <a:pt x="68072" y="5822696"/>
                    <a:pt x="0" y="5754878"/>
                    <a:pt x="0" y="5671058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95490" cy="5873496"/>
            </a:xfrm>
            <a:custGeom>
              <a:avLst/>
              <a:gdLst/>
              <a:ahLst/>
              <a:cxnLst/>
              <a:rect r="r" b="b" t="t" l="l"/>
              <a:pathLst>
                <a:path h="5873496" w="7095490">
                  <a:moveTo>
                    <a:pt x="0" y="177038"/>
                  </a:moveTo>
                  <a:cubicBezTo>
                    <a:pt x="0" y="79248"/>
                    <a:pt x="79375" y="0"/>
                    <a:pt x="177292" y="0"/>
                  </a:cubicBezTo>
                  <a:lnTo>
                    <a:pt x="6918198" y="0"/>
                  </a:lnTo>
                  <a:lnTo>
                    <a:pt x="6918198" y="25400"/>
                  </a:lnTo>
                  <a:lnTo>
                    <a:pt x="6918198" y="0"/>
                  </a:lnTo>
                  <a:cubicBezTo>
                    <a:pt x="7016115" y="0"/>
                    <a:pt x="7095490" y="79248"/>
                    <a:pt x="7095490" y="177038"/>
                  </a:cubicBezTo>
                  <a:lnTo>
                    <a:pt x="7070090" y="177038"/>
                  </a:lnTo>
                  <a:lnTo>
                    <a:pt x="7095490" y="177038"/>
                  </a:lnTo>
                  <a:lnTo>
                    <a:pt x="7095490" y="5696458"/>
                  </a:lnTo>
                  <a:lnTo>
                    <a:pt x="7070090" y="5696458"/>
                  </a:lnTo>
                  <a:lnTo>
                    <a:pt x="7095490" y="5696458"/>
                  </a:lnTo>
                  <a:cubicBezTo>
                    <a:pt x="7095490" y="5794248"/>
                    <a:pt x="7016115" y="5873496"/>
                    <a:pt x="6918198" y="5873496"/>
                  </a:cubicBezTo>
                  <a:lnTo>
                    <a:pt x="6918198" y="5848096"/>
                  </a:lnTo>
                  <a:lnTo>
                    <a:pt x="6918198" y="5873496"/>
                  </a:lnTo>
                  <a:lnTo>
                    <a:pt x="177292" y="5873496"/>
                  </a:lnTo>
                  <a:lnTo>
                    <a:pt x="177292" y="5848096"/>
                  </a:lnTo>
                  <a:lnTo>
                    <a:pt x="177292" y="5873496"/>
                  </a:lnTo>
                  <a:cubicBezTo>
                    <a:pt x="79375" y="5873496"/>
                    <a:pt x="0" y="5794248"/>
                    <a:pt x="0" y="5696458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696458"/>
                  </a:lnTo>
                  <a:lnTo>
                    <a:pt x="25400" y="5696458"/>
                  </a:lnTo>
                  <a:lnTo>
                    <a:pt x="50800" y="5696458"/>
                  </a:lnTo>
                  <a:cubicBezTo>
                    <a:pt x="50800" y="5766181"/>
                    <a:pt x="107442" y="5822696"/>
                    <a:pt x="177292" y="5822696"/>
                  </a:cubicBezTo>
                  <a:lnTo>
                    <a:pt x="6918198" y="5822696"/>
                  </a:lnTo>
                  <a:cubicBezTo>
                    <a:pt x="6988048" y="5822696"/>
                    <a:pt x="7044690" y="5766181"/>
                    <a:pt x="7044690" y="5696458"/>
                  </a:cubicBezTo>
                  <a:lnTo>
                    <a:pt x="7044690" y="177038"/>
                  </a:lnTo>
                  <a:cubicBezTo>
                    <a:pt x="7044690" y="107315"/>
                    <a:pt x="6988048" y="50800"/>
                    <a:pt x="6918198" y="50800"/>
                  </a:cubicBezTo>
                  <a:lnTo>
                    <a:pt x="177292" y="50800"/>
                  </a:lnTo>
                  <a:lnTo>
                    <a:pt x="177292" y="25400"/>
                  </a:lnTo>
                  <a:lnTo>
                    <a:pt x="177292" y="50800"/>
                  </a:lnTo>
                  <a:cubicBezTo>
                    <a:pt x="107442" y="50800"/>
                    <a:pt x="50800" y="107315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6540256" y="4324055"/>
            <a:ext cx="5207346" cy="812454"/>
            <a:chOff x="0" y="0"/>
            <a:chExt cx="6943128" cy="10832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43090" cy="1083183"/>
            </a:xfrm>
            <a:custGeom>
              <a:avLst/>
              <a:gdLst/>
              <a:ahLst/>
              <a:cxnLst/>
              <a:rect r="r" b="b" t="t" l="l"/>
              <a:pathLst>
                <a:path h="1083183" w="6943090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6852412" y="0"/>
                  </a:lnTo>
                  <a:cubicBezTo>
                    <a:pt x="6902450" y="0"/>
                    <a:pt x="6943090" y="40640"/>
                    <a:pt x="6943090" y="90678"/>
                  </a:cubicBezTo>
                  <a:lnTo>
                    <a:pt x="6943090" y="992505"/>
                  </a:lnTo>
                  <a:cubicBezTo>
                    <a:pt x="6943090" y="1042543"/>
                    <a:pt x="6902450" y="1083183"/>
                    <a:pt x="6852412" y="1083183"/>
                  </a:cubicBezTo>
                  <a:lnTo>
                    <a:pt x="90678" y="1083183"/>
                  </a:lnTo>
                  <a:cubicBezTo>
                    <a:pt x="40640" y="1083310"/>
                    <a:pt x="0" y="1042670"/>
                    <a:pt x="0" y="992505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8940851" y="4538215"/>
            <a:ext cx="406156" cy="44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10966" y="5378653"/>
            <a:ext cx="3569046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Users Dimension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10966" y="5938685"/>
            <a:ext cx="466590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Unique user information: user_id, user_session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10966" y="6967833"/>
            <a:ext cx="466590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Tracks individual users and their browsing sessions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037371" y="4266905"/>
            <a:ext cx="5321798" cy="4405160"/>
            <a:chOff x="0" y="0"/>
            <a:chExt cx="7095731" cy="58735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25400" y="25400"/>
              <a:ext cx="7044944" cy="5822696"/>
            </a:xfrm>
            <a:custGeom>
              <a:avLst/>
              <a:gdLst/>
              <a:ahLst/>
              <a:cxnLst/>
              <a:rect r="r" b="b" t="t" l="l"/>
              <a:pathLst>
                <a:path h="5822696" w="7044944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6893052" y="0"/>
                  </a:lnTo>
                  <a:cubicBezTo>
                    <a:pt x="6976999" y="0"/>
                    <a:pt x="7044944" y="67945"/>
                    <a:pt x="7044944" y="151638"/>
                  </a:cubicBezTo>
                  <a:lnTo>
                    <a:pt x="7044944" y="5671058"/>
                  </a:lnTo>
                  <a:cubicBezTo>
                    <a:pt x="7044944" y="5754878"/>
                    <a:pt x="6976872" y="5822696"/>
                    <a:pt x="6893052" y="5822696"/>
                  </a:cubicBezTo>
                  <a:lnTo>
                    <a:pt x="151892" y="5822696"/>
                  </a:lnTo>
                  <a:cubicBezTo>
                    <a:pt x="68072" y="5822696"/>
                    <a:pt x="0" y="5754878"/>
                    <a:pt x="0" y="5671058"/>
                  </a:cubicBez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095744" cy="5873496"/>
            </a:xfrm>
            <a:custGeom>
              <a:avLst/>
              <a:gdLst/>
              <a:ahLst/>
              <a:cxnLst/>
              <a:rect r="r" b="b" t="t" l="l"/>
              <a:pathLst>
                <a:path h="5873496" w="7095744">
                  <a:moveTo>
                    <a:pt x="0" y="177038"/>
                  </a:moveTo>
                  <a:cubicBezTo>
                    <a:pt x="0" y="79248"/>
                    <a:pt x="79375" y="0"/>
                    <a:pt x="177292" y="0"/>
                  </a:cubicBezTo>
                  <a:lnTo>
                    <a:pt x="6918452" y="0"/>
                  </a:lnTo>
                  <a:lnTo>
                    <a:pt x="6918452" y="25400"/>
                  </a:lnTo>
                  <a:lnTo>
                    <a:pt x="6918452" y="0"/>
                  </a:lnTo>
                  <a:cubicBezTo>
                    <a:pt x="7016369" y="0"/>
                    <a:pt x="7095744" y="79248"/>
                    <a:pt x="7095744" y="177038"/>
                  </a:cubicBezTo>
                  <a:lnTo>
                    <a:pt x="7070344" y="177038"/>
                  </a:lnTo>
                  <a:lnTo>
                    <a:pt x="7095744" y="177038"/>
                  </a:lnTo>
                  <a:lnTo>
                    <a:pt x="7095744" y="5696458"/>
                  </a:lnTo>
                  <a:lnTo>
                    <a:pt x="7070344" y="5696458"/>
                  </a:lnTo>
                  <a:lnTo>
                    <a:pt x="7095744" y="5696458"/>
                  </a:lnTo>
                  <a:cubicBezTo>
                    <a:pt x="7095744" y="5794248"/>
                    <a:pt x="7016369" y="5873496"/>
                    <a:pt x="6918452" y="5873496"/>
                  </a:cubicBezTo>
                  <a:lnTo>
                    <a:pt x="6918452" y="5848096"/>
                  </a:lnTo>
                  <a:lnTo>
                    <a:pt x="6918452" y="5873496"/>
                  </a:lnTo>
                  <a:lnTo>
                    <a:pt x="177292" y="5873496"/>
                  </a:lnTo>
                  <a:lnTo>
                    <a:pt x="177292" y="5848096"/>
                  </a:lnTo>
                  <a:lnTo>
                    <a:pt x="177292" y="5873496"/>
                  </a:lnTo>
                  <a:cubicBezTo>
                    <a:pt x="79375" y="5873496"/>
                    <a:pt x="0" y="5794248"/>
                    <a:pt x="0" y="5696458"/>
                  </a:cubicBezTo>
                  <a:lnTo>
                    <a:pt x="0" y="177038"/>
                  </a:lnTo>
                  <a:lnTo>
                    <a:pt x="25400" y="177038"/>
                  </a:lnTo>
                  <a:lnTo>
                    <a:pt x="0" y="177038"/>
                  </a:lnTo>
                  <a:moveTo>
                    <a:pt x="50800" y="177038"/>
                  </a:moveTo>
                  <a:lnTo>
                    <a:pt x="50800" y="5696458"/>
                  </a:lnTo>
                  <a:lnTo>
                    <a:pt x="25400" y="5696458"/>
                  </a:lnTo>
                  <a:lnTo>
                    <a:pt x="50800" y="5696458"/>
                  </a:lnTo>
                  <a:cubicBezTo>
                    <a:pt x="50800" y="5766181"/>
                    <a:pt x="107442" y="5822696"/>
                    <a:pt x="177292" y="5822696"/>
                  </a:cubicBezTo>
                  <a:lnTo>
                    <a:pt x="6918452" y="5822696"/>
                  </a:lnTo>
                  <a:cubicBezTo>
                    <a:pt x="6988302" y="5822696"/>
                    <a:pt x="7044944" y="5766181"/>
                    <a:pt x="7044944" y="5696458"/>
                  </a:cubicBezTo>
                  <a:lnTo>
                    <a:pt x="7044944" y="177038"/>
                  </a:lnTo>
                  <a:cubicBezTo>
                    <a:pt x="7044944" y="107315"/>
                    <a:pt x="6988302" y="50800"/>
                    <a:pt x="6918452" y="50800"/>
                  </a:cubicBezTo>
                  <a:lnTo>
                    <a:pt x="177292" y="50800"/>
                  </a:lnTo>
                  <a:lnTo>
                    <a:pt x="177292" y="25400"/>
                  </a:lnTo>
                  <a:lnTo>
                    <a:pt x="177292" y="50800"/>
                  </a:lnTo>
                  <a:cubicBezTo>
                    <a:pt x="107442" y="50800"/>
                    <a:pt x="50800" y="107315"/>
                    <a:pt x="50800" y="17703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2094521" y="4324055"/>
            <a:ext cx="5207498" cy="812454"/>
            <a:chOff x="0" y="0"/>
            <a:chExt cx="6943331" cy="10832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43344" cy="1083183"/>
            </a:xfrm>
            <a:custGeom>
              <a:avLst/>
              <a:gdLst/>
              <a:ahLst/>
              <a:cxnLst/>
              <a:rect r="r" b="b" t="t" l="l"/>
              <a:pathLst>
                <a:path h="1083183" w="6943344">
                  <a:moveTo>
                    <a:pt x="0" y="90678"/>
                  </a:moveTo>
                  <a:cubicBezTo>
                    <a:pt x="0" y="40640"/>
                    <a:pt x="40640" y="0"/>
                    <a:pt x="90678" y="0"/>
                  </a:cubicBezTo>
                  <a:lnTo>
                    <a:pt x="6852666" y="0"/>
                  </a:lnTo>
                  <a:cubicBezTo>
                    <a:pt x="6902704" y="0"/>
                    <a:pt x="6943344" y="40640"/>
                    <a:pt x="6943344" y="90678"/>
                  </a:cubicBezTo>
                  <a:lnTo>
                    <a:pt x="6943344" y="992505"/>
                  </a:lnTo>
                  <a:cubicBezTo>
                    <a:pt x="6943344" y="1042543"/>
                    <a:pt x="6902704" y="1083183"/>
                    <a:pt x="6852666" y="1083183"/>
                  </a:cubicBezTo>
                  <a:lnTo>
                    <a:pt x="90678" y="1083183"/>
                  </a:lnTo>
                  <a:cubicBezTo>
                    <a:pt x="40640" y="1083310"/>
                    <a:pt x="0" y="1042670"/>
                    <a:pt x="0" y="992505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14495116" y="4538215"/>
            <a:ext cx="406156" cy="44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65241" y="5378653"/>
            <a:ext cx="3820563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Events Fact Table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65241" y="5938685"/>
            <a:ext cx="466605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Core interaction data: event_time, event_type, product_id, user_id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65241" y="6967833"/>
            <a:ext cx="466605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Captures every user action with products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3423" y="723452"/>
            <a:ext cx="9543155" cy="179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Performing Complex Joins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43423" y="2920308"/>
            <a:ext cx="1347788" cy="1617459"/>
          </a:xfrm>
          <a:custGeom>
            <a:avLst/>
            <a:gdLst/>
            <a:ahLst/>
            <a:cxnLst/>
            <a:rect r="r" b="b" t="t" l="l"/>
            <a:pathLst>
              <a:path h="1617459" w="1347788">
                <a:moveTo>
                  <a:pt x="0" y="0"/>
                </a:moveTo>
                <a:lnTo>
                  <a:pt x="1347787" y="0"/>
                </a:lnTo>
                <a:lnTo>
                  <a:pt x="1347787" y="1617459"/>
                </a:lnTo>
                <a:lnTo>
                  <a:pt x="0" y="1617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" t="0" r="-12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60739" y="3170787"/>
            <a:ext cx="3778748" cy="4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Events + Products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60739" y="3708949"/>
            <a:ext cx="7925838" cy="51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LEFT JOIN keeps all events while adding product details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43423" y="4537767"/>
            <a:ext cx="1347788" cy="1617459"/>
          </a:xfrm>
          <a:custGeom>
            <a:avLst/>
            <a:gdLst/>
            <a:ahLst/>
            <a:cxnLst/>
            <a:rect r="r" b="b" t="t" l="l"/>
            <a:pathLst>
              <a:path h="1617459" w="1347788">
                <a:moveTo>
                  <a:pt x="0" y="0"/>
                </a:moveTo>
                <a:lnTo>
                  <a:pt x="1347787" y="0"/>
                </a:lnTo>
                <a:lnTo>
                  <a:pt x="1347787" y="1617459"/>
                </a:lnTo>
                <a:lnTo>
                  <a:pt x="0" y="16174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1" t="0" r="-12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60739" y="4788246"/>
            <a:ext cx="3547024" cy="4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Add Users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0739" y="5326409"/>
            <a:ext cx="7925838" cy="51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LEFT JOIN enriches data with user and session information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943423" y="6155236"/>
            <a:ext cx="1347788" cy="1617459"/>
          </a:xfrm>
          <a:custGeom>
            <a:avLst/>
            <a:gdLst/>
            <a:ahLst/>
            <a:cxnLst/>
            <a:rect r="r" b="b" t="t" l="l"/>
            <a:pathLst>
              <a:path h="1617459" w="1347788">
                <a:moveTo>
                  <a:pt x="0" y="0"/>
                </a:moveTo>
                <a:lnTo>
                  <a:pt x="1347787" y="0"/>
                </a:lnTo>
                <a:lnTo>
                  <a:pt x="1347787" y="1617459"/>
                </a:lnTo>
                <a:lnTo>
                  <a:pt x="0" y="16174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1" t="0" r="-12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560739" y="6405715"/>
            <a:ext cx="3547024" cy="4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Final Fact Table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60739" y="6943877"/>
            <a:ext cx="7925838" cy="51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Complete dataset with all dimensions combined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788" y="8293303"/>
            <a:ext cx="9138790" cy="9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 b="true">
                <a:solidFill>
                  <a:srgbClr val="FFE5E5"/>
                </a:solidFill>
                <a:latin typeface="DM Sans Bold"/>
                <a:ea typeface="DM Sans Bold"/>
                <a:cs typeface="DM Sans Bold"/>
                <a:sym typeface="DM Sans Bold"/>
              </a:rPr>
              <a:t>Why LEFT joins?</a:t>
            </a:r>
            <a:r>
              <a:rPr lang="en-US" sz="2062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They preserve all event records even if matching dimension data is missing, preventing data loss.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43423" y="8075857"/>
            <a:ext cx="38100" cy="1468641"/>
            <a:chOff x="0" y="0"/>
            <a:chExt cx="50800" cy="19581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800" cy="1958213"/>
            </a:xfrm>
            <a:custGeom>
              <a:avLst/>
              <a:gdLst/>
              <a:ahLst/>
              <a:cxnLst/>
              <a:rect r="r" b="b" t="t" l="l"/>
              <a:pathLst>
                <a:path h="1958213" w="50800">
                  <a:moveTo>
                    <a:pt x="0" y="0"/>
                  </a:moveTo>
                  <a:lnTo>
                    <a:pt x="50800" y="0"/>
                  </a:lnTo>
                  <a:lnTo>
                    <a:pt x="50800" y="1958213"/>
                  </a:lnTo>
                  <a:lnTo>
                    <a:pt x="0" y="1958213"/>
                  </a:ln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7890" y="1479052"/>
            <a:ext cx="1836239" cy="508845"/>
            <a:chOff x="0" y="0"/>
            <a:chExt cx="2448319" cy="6784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8306" cy="678434"/>
            </a:xfrm>
            <a:custGeom>
              <a:avLst/>
              <a:gdLst/>
              <a:ahLst/>
              <a:cxnLst/>
              <a:rect r="r" b="b" t="t" l="l"/>
              <a:pathLst>
                <a:path h="678434" w="2448306">
                  <a:moveTo>
                    <a:pt x="0" y="121285"/>
                  </a:moveTo>
                  <a:cubicBezTo>
                    <a:pt x="0" y="54356"/>
                    <a:pt x="54356" y="0"/>
                    <a:pt x="121285" y="0"/>
                  </a:cubicBezTo>
                  <a:lnTo>
                    <a:pt x="2327021" y="0"/>
                  </a:lnTo>
                  <a:cubicBezTo>
                    <a:pt x="2394077" y="0"/>
                    <a:pt x="2448306" y="54356"/>
                    <a:pt x="2448306" y="121285"/>
                  </a:cubicBezTo>
                  <a:lnTo>
                    <a:pt x="2448306" y="557149"/>
                  </a:lnTo>
                  <a:cubicBezTo>
                    <a:pt x="2448306" y="624205"/>
                    <a:pt x="2393950" y="678434"/>
                    <a:pt x="2327021" y="678434"/>
                  </a:cubicBezTo>
                  <a:lnTo>
                    <a:pt x="121285" y="678434"/>
                  </a:lnTo>
                  <a:cubicBezTo>
                    <a:pt x="54356" y="678434"/>
                    <a:pt x="0" y="624078"/>
                    <a:pt x="0" y="557149"/>
                  </a:cubicBezTo>
                  <a:close/>
                </a:path>
              </a:pathLst>
            </a:custGeom>
            <a:solidFill>
              <a:srgbClr val="46070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110253" y="1625203"/>
            <a:ext cx="216541" cy="216541"/>
          </a:xfrm>
          <a:custGeom>
            <a:avLst/>
            <a:gdLst/>
            <a:ahLst/>
            <a:cxnLst/>
            <a:rect r="r" b="b" t="t" l="l"/>
            <a:pathLst>
              <a:path h="216541" w="216541">
                <a:moveTo>
                  <a:pt x="0" y="0"/>
                </a:moveTo>
                <a:lnTo>
                  <a:pt x="216541" y="0"/>
                </a:lnTo>
                <a:lnTo>
                  <a:pt x="216541" y="216541"/>
                </a:lnTo>
                <a:lnTo>
                  <a:pt x="0" y="216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4998" y="1503016"/>
            <a:ext cx="1186758" cy="40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VALIDATION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890" y="2067516"/>
            <a:ext cx="7126929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Validating Joins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7890" y="3635273"/>
            <a:ext cx="4481512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 Integrity Check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890" y="4303662"/>
            <a:ext cx="5456187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Compared record counts before and after joins to ensure no data was lost during the transformation process.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890" y="5847455"/>
            <a:ext cx="545618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Original events count matched final fact table count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7890" y="6808889"/>
            <a:ext cx="545618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Confirmed all event records were preserved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7890" y="7770314"/>
            <a:ext cx="545618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0477" indent="-160238" lvl="1">
              <a:lnSpc>
                <a:spcPts val="3374"/>
              </a:lnSpc>
              <a:buFont typeface="Arial"/>
              <a:buChar char="•"/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Verified dimension data was correctly attached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74398" y="3966420"/>
            <a:ext cx="3417094" cy="76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100%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74398" y="5036496"/>
            <a:ext cx="341709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Data Preserved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74398" y="5704884"/>
            <a:ext cx="341709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All event records maintained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43127" y="918715"/>
            <a:ext cx="2650036" cy="537420"/>
            <a:chOff x="0" y="0"/>
            <a:chExt cx="3533381" cy="716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33394" cy="716534"/>
            </a:xfrm>
            <a:custGeom>
              <a:avLst/>
              <a:gdLst/>
              <a:ahLst/>
              <a:cxnLst/>
              <a:rect r="r" b="b" t="t" l="l"/>
              <a:pathLst>
                <a:path h="716534" w="3533394">
                  <a:moveTo>
                    <a:pt x="0" y="127635"/>
                  </a:moveTo>
                  <a:cubicBezTo>
                    <a:pt x="0" y="57023"/>
                    <a:pt x="58039" y="0"/>
                    <a:pt x="129413" y="0"/>
                  </a:cubicBezTo>
                  <a:lnTo>
                    <a:pt x="3403981" y="0"/>
                  </a:lnTo>
                  <a:lnTo>
                    <a:pt x="3403981" y="6350"/>
                  </a:lnTo>
                  <a:lnTo>
                    <a:pt x="3403981" y="0"/>
                  </a:lnTo>
                  <a:cubicBezTo>
                    <a:pt x="3475355" y="0"/>
                    <a:pt x="3533394" y="57023"/>
                    <a:pt x="3533394" y="127635"/>
                  </a:cubicBezTo>
                  <a:lnTo>
                    <a:pt x="3527044" y="127635"/>
                  </a:lnTo>
                  <a:lnTo>
                    <a:pt x="3533394" y="127635"/>
                  </a:lnTo>
                  <a:lnTo>
                    <a:pt x="3533394" y="588899"/>
                  </a:lnTo>
                  <a:lnTo>
                    <a:pt x="3527044" y="588899"/>
                  </a:lnTo>
                  <a:lnTo>
                    <a:pt x="3533394" y="588899"/>
                  </a:lnTo>
                  <a:cubicBezTo>
                    <a:pt x="3533394" y="659511"/>
                    <a:pt x="3475355" y="716534"/>
                    <a:pt x="3403981" y="716534"/>
                  </a:cubicBezTo>
                  <a:lnTo>
                    <a:pt x="3403981" y="710184"/>
                  </a:lnTo>
                  <a:lnTo>
                    <a:pt x="3403981" y="716534"/>
                  </a:lnTo>
                  <a:lnTo>
                    <a:pt x="129413" y="716534"/>
                  </a:lnTo>
                  <a:lnTo>
                    <a:pt x="129413" y="710184"/>
                  </a:lnTo>
                  <a:lnTo>
                    <a:pt x="129413" y="716534"/>
                  </a:lnTo>
                  <a:cubicBezTo>
                    <a:pt x="58039" y="716534"/>
                    <a:pt x="0" y="659511"/>
                    <a:pt x="0" y="588899"/>
                  </a:cubicBezTo>
                  <a:lnTo>
                    <a:pt x="0" y="127635"/>
                  </a:lnTo>
                  <a:lnTo>
                    <a:pt x="6350" y="127635"/>
                  </a:lnTo>
                  <a:lnTo>
                    <a:pt x="0" y="127635"/>
                  </a:lnTo>
                  <a:moveTo>
                    <a:pt x="12700" y="127635"/>
                  </a:moveTo>
                  <a:lnTo>
                    <a:pt x="12700" y="588899"/>
                  </a:lnTo>
                  <a:lnTo>
                    <a:pt x="6350" y="588899"/>
                  </a:lnTo>
                  <a:lnTo>
                    <a:pt x="12700" y="588899"/>
                  </a:lnTo>
                  <a:cubicBezTo>
                    <a:pt x="12700" y="652272"/>
                    <a:pt x="64897" y="703834"/>
                    <a:pt x="129413" y="703834"/>
                  </a:cubicBezTo>
                  <a:lnTo>
                    <a:pt x="3403981" y="703834"/>
                  </a:lnTo>
                  <a:cubicBezTo>
                    <a:pt x="3468497" y="703834"/>
                    <a:pt x="3520694" y="652272"/>
                    <a:pt x="3520694" y="588899"/>
                  </a:cubicBezTo>
                  <a:lnTo>
                    <a:pt x="3520694" y="127635"/>
                  </a:lnTo>
                  <a:cubicBezTo>
                    <a:pt x="3520694" y="64262"/>
                    <a:pt x="3468497" y="12700"/>
                    <a:pt x="3403981" y="12700"/>
                  </a:cubicBezTo>
                  <a:lnTo>
                    <a:pt x="129413" y="12700"/>
                  </a:lnTo>
                  <a:lnTo>
                    <a:pt x="129413" y="6350"/>
                  </a:lnTo>
                  <a:lnTo>
                    <a:pt x="129413" y="12700"/>
                  </a:lnTo>
                  <a:cubicBezTo>
                    <a:pt x="64897" y="12700"/>
                    <a:pt x="12700" y="64262"/>
                    <a:pt x="12700" y="127635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119778" y="956967"/>
            <a:ext cx="2296716" cy="40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C91313"/>
                </a:solidFill>
                <a:latin typeface="DM Sans"/>
                <a:ea typeface="DM Sans"/>
                <a:cs typeface="DM Sans"/>
                <a:sym typeface="DM Sans"/>
              </a:rPr>
              <a:t>ADVANCED ANALYTICS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90" y="1530991"/>
            <a:ext cx="7558535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Window Functions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3127" y="2851842"/>
            <a:ext cx="8070209" cy="3127619"/>
            <a:chOff x="0" y="0"/>
            <a:chExt cx="10760278" cy="41701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747502" cy="4157472"/>
            </a:xfrm>
            <a:custGeom>
              <a:avLst/>
              <a:gdLst/>
              <a:ahLst/>
              <a:cxnLst/>
              <a:rect r="r" b="b" t="t" l="l"/>
              <a:pathLst>
                <a:path h="4157472" w="10747502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10595610" y="0"/>
                  </a:lnTo>
                  <a:cubicBezTo>
                    <a:pt x="10679557" y="0"/>
                    <a:pt x="10747502" y="67945"/>
                    <a:pt x="10747502" y="151638"/>
                  </a:cubicBezTo>
                  <a:lnTo>
                    <a:pt x="10747502" y="4005834"/>
                  </a:lnTo>
                  <a:cubicBezTo>
                    <a:pt x="10747502" y="4089654"/>
                    <a:pt x="10679430" y="4157472"/>
                    <a:pt x="10595610" y="4157472"/>
                  </a:cubicBezTo>
                  <a:lnTo>
                    <a:pt x="151892" y="4157472"/>
                  </a:lnTo>
                  <a:cubicBezTo>
                    <a:pt x="68072" y="4157472"/>
                    <a:pt x="0" y="4089527"/>
                    <a:pt x="0" y="400583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60202" cy="4170172"/>
            </a:xfrm>
            <a:custGeom>
              <a:avLst/>
              <a:gdLst/>
              <a:ahLst/>
              <a:cxnLst/>
              <a:rect r="r" b="b" t="t" l="l"/>
              <a:pathLst>
                <a:path h="4170172" w="10760202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10601960" y="0"/>
                  </a:lnTo>
                  <a:lnTo>
                    <a:pt x="10601960" y="6350"/>
                  </a:lnTo>
                  <a:lnTo>
                    <a:pt x="10601960" y="0"/>
                  </a:lnTo>
                  <a:cubicBezTo>
                    <a:pt x="10689336" y="0"/>
                    <a:pt x="10760202" y="70739"/>
                    <a:pt x="10760202" y="157988"/>
                  </a:cubicBezTo>
                  <a:lnTo>
                    <a:pt x="10753852" y="157988"/>
                  </a:lnTo>
                  <a:lnTo>
                    <a:pt x="10760202" y="157988"/>
                  </a:lnTo>
                  <a:lnTo>
                    <a:pt x="10760202" y="4012184"/>
                  </a:lnTo>
                  <a:lnTo>
                    <a:pt x="10753852" y="4012184"/>
                  </a:lnTo>
                  <a:lnTo>
                    <a:pt x="10760202" y="4012184"/>
                  </a:lnTo>
                  <a:cubicBezTo>
                    <a:pt x="10760202" y="4099433"/>
                    <a:pt x="10689336" y="4170172"/>
                    <a:pt x="10601960" y="4170172"/>
                  </a:cubicBezTo>
                  <a:lnTo>
                    <a:pt x="10601960" y="4163822"/>
                  </a:lnTo>
                  <a:lnTo>
                    <a:pt x="10601960" y="4170172"/>
                  </a:lnTo>
                  <a:lnTo>
                    <a:pt x="158242" y="4170172"/>
                  </a:lnTo>
                  <a:lnTo>
                    <a:pt x="158242" y="4163822"/>
                  </a:lnTo>
                  <a:lnTo>
                    <a:pt x="158242" y="4170172"/>
                  </a:lnTo>
                  <a:cubicBezTo>
                    <a:pt x="70866" y="4170172"/>
                    <a:pt x="0" y="4099433"/>
                    <a:pt x="0" y="40121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012184"/>
                  </a:lnTo>
                  <a:lnTo>
                    <a:pt x="6350" y="4012184"/>
                  </a:lnTo>
                  <a:lnTo>
                    <a:pt x="12700" y="4012184"/>
                  </a:lnTo>
                  <a:cubicBezTo>
                    <a:pt x="12700" y="4092448"/>
                    <a:pt x="77851" y="4157472"/>
                    <a:pt x="158242" y="4157472"/>
                  </a:cubicBezTo>
                  <a:lnTo>
                    <a:pt x="10601960" y="4157472"/>
                  </a:lnTo>
                  <a:cubicBezTo>
                    <a:pt x="10682351" y="4157472"/>
                    <a:pt x="10747502" y="4092448"/>
                    <a:pt x="10747502" y="4012184"/>
                  </a:cubicBezTo>
                  <a:lnTo>
                    <a:pt x="10747502" y="157988"/>
                  </a:lnTo>
                  <a:cubicBezTo>
                    <a:pt x="10747629" y="77724"/>
                    <a:pt x="10682351" y="12700"/>
                    <a:pt x="10601960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228134" y="3136849"/>
            <a:ext cx="812454" cy="812454"/>
            <a:chOff x="0" y="0"/>
            <a:chExt cx="1083272" cy="10832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451524" y="3360239"/>
            <a:ext cx="365522" cy="365522"/>
          </a:xfrm>
          <a:custGeom>
            <a:avLst/>
            <a:gdLst/>
            <a:ahLst/>
            <a:cxnLst/>
            <a:rect r="r" b="b" t="t" l="l"/>
            <a:pathLst>
              <a:path h="365522" w="365522">
                <a:moveTo>
                  <a:pt x="0" y="0"/>
                </a:moveTo>
                <a:lnTo>
                  <a:pt x="365522" y="0"/>
                </a:lnTo>
                <a:lnTo>
                  <a:pt x="365522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282" t="0" r="-128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28134" y="4191448"/>
            <a:ext cx="606816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What Are Window Functions?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8134" y="4751489"/>
            <a:ext cx="750019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Perform calculations across rows related to the current row without collapsing the dataset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74521" y="2851842"/>
            <a:ext cx="8070352" cy="3127619"/>
            <a:chOff x="0" y="0"/>
            <a:chExt cx="10760469" cy="41701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747756" cy="4157472"/>
            </a:xfrm>
            <a:custGeom>
              <a:avLst/>
              <a:gdLst/>
              <a:ahLst/>
              <a:cxnLst/>
              <a:rect r="r" b="b" t="t" l="l"/>
              <a:pathLst>
                <a:path h="4157472" w="10747756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10595864" y="0"/>
                  </a:lnTo>
                  <a:cubicBezTo>
                    <a:pt x="10679811" y="0"/>
                    <a:pt x="10747756" y="67945"/>
                    <a:pt x="10747756" y="151638"/>
                  </a:cubicBezTo>
                  <a:lnTo>
                    <a:pt x="10747756" y="4005834"/>
                  </a:lnTo>
                  <a:cubicBezTo>
                    <a:pt x="10747756" y="4089654"/>
                    <a:pt x="10679684" y="4157472"/>
                    <a:pt x="10595864" y="4157472"/>
                  </a:cubicBezTo>
                  <a:lnTo>
                    <a:pt x="151892" y="4157472"/>
                  </a:lnTo>
                  <a:cubicBezTo>
                    <a:pt x="68072" y="4157472"/>
                    <a:pt x="0" y="4089527"/>
                    <a:pt x="0" y="400583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60456" cy="4170172"/>
            </a:xfrm>
            <a:custGeom>
              <a:avLst/>
              <a:gdLst/>
              <a:ahLst/>
              <a:cxnLst/>
              <a:rect r="r" b="b" t="t" l="l"/>
              <a:pathLst>
                <a:path h="4170172" w="10760456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10602214" y="0"/>
                  </a:lnTo>
                  <a:lnTo>
                    <a:pt x="10602214" y="6350"/>
                  </a:lnTo>
                  <a:lnTo>
                    <a:pt x="10602214" y="0"/>
                  </a:lnTo>
                  <a:cubicBezTo>
                    <a:pt x="10689590" y="0"/>
                    <a:pt x="10760456" y="70739"/>
                    <a:pt x="10760456" y="157988"/>
                  </a:cubicBezTo>
                  <a:lnTo>
                    <a:pt x="10754106" y="157988"/>
                  </a:lnTo>
                  <a:lnTo>
                    <a:pt x="10760456" y="157988"/>
                  </a:lnTo>
                  <a:lnTo>
                    <a:pt x="10760456" y="4012184"/>
                  </a:lnTo>
                  <a:lnTo>
                    <a:pt x="10754106" y="4012184"/>
                  </a:lnTo>
                  <a:lnTo>
                    <a:pt x="10760456" y="4012184"/>
                  </a:lnTo>
                  <a:cubicBezTo>
                    <a:pt x="10760456" y="4099433"/>
                    <a:pt x="10689590" y="4170172"/>
                    <a:pt x="10602214" y="4170172"/>
                  </a:cubicBezTo>
                  <a:lnTo>
                    <a:pt x="10602214" y="4163822"/>
                  </a:lnTo>
                  <a:lnTo>
                    <a:pt x="10602214" y="4170172"/>
                  </a:lnTo>
                  <a:lnTo>
                    <a:pt x="158242" y="4170172"/>
                  </a:lnTo>
                  <a:lnTo>
                    <a:pt x="158242" y="4163822"/>
                  </a:lnTo>
                  <a:lnTo>
                    <a:pt x="158242" y="4170172"/>
                  </a:lnTo>
                  <a:cubicBezTo>
                    <a:pt x="70866" y="4170172"/>
                    <a:pt x="0" y="4099433"/>
                    <a:pt x="0" y="40121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012184"/>
                  </a:lnTo>
                  <a:lnTo>
                    <a:pt x="6350" y="4012184"/>
                  </a:lnTo>
                  <a:lnTo>
                    <a:pt x="12700" y="4012184"/>
                  </a:lnTo>
                  <a:cubicBezTo>
                    <a:pt x="12700" y="4092448"/>
                    <a:pt x="77851" y="4157472"/>
                    <a:pt x="158242" y="4157472"/>
                  </a:cubicBezTo>
                  <a:lnTo>
                    <a:pt x="10602214" y="4157472"/>
                  </a:lnTo>
                  <a:cubicBezTo>
                    <a:pt x="10682605" y="4157472"/>
                    <a:pt x="10747756" y="4092448"/>
                    <a:pt x="10747756" y="4012184"/>
                  </a:cubicBezTo>
                  <a:lnTo>
                    <a:pt x="10747756" y="157988"/>
                  </a:lnTo>
                  <a:cubicBezTo>
                    <a:pt x="10747756" y="77724"/>
                    <a:pt x="10682605" y="12700"/>
                    <a:pt x="10602214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9559528" y="3136849"/>
            <a:ext cx="812454" cy="812454"/>
            <a:chOff x="0" y="0"/>
            <a:chExt cx="1083272" cy="10832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9782918" y="3360239"/>
            <a:ext cx="365522" cy="365522"/>
          </a:xfrm>
          <a:custGeom>
            <a:avLst/>
            <a:gdLst/>
            <a:ahLst/>
            <a:cxnLst/>
            <a:rect r="r" b="b" t="t" l="l"/>
            <a:pathLst>
              <a:path h="365522" w="365522">
                <a:moveTo>
                  <a:pt x="0" y="0"/>
                </a:moveTo>
                <a:lnTo>
                  <a:pt x="365522" y="0"/>
                </a:lnTo>
                <a:lnTo>
                  <a:pt x="365522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7692" r="0" b="-7692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559528" y="4191448"/>
            <a:ext cx="3908974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Per-User 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59528" y="4751489"/>
            <a:ext cx="750034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Partitioned by user_id to calculate metrics for each user separately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3127" y="6240666"/>
            <a:ext cx="8070209" cy="3127619"/>
            <a:chOff x="0" y="0"/>
            <a:chExt cx="10760278" cy="417015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0747502" cy="4157472"/>
            </a:xfrm>
            <a:custGeom>
              <a:avLst/>
              <a:gdLst/>
              <a:ahLst/>
              <a:cxnLst/>
              <a:rect r="r" b="b" t="t" l="l"/>
              <a:pathLst>
                <a:path h="4157472" w="10747502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10595610" y="0"/>
                  </a:lnTo>
                  <a:cubicBezTo>
                    <a:pt x="10679557" y="0"/>
                    <a:pt x="10747502" y="67945"/>
                    <a:pt x="10747502" y="151638"/>
                  </a:cubicBezTo>
                  <a:lnTo>
                    <a:pt x="10747502" y="4005834"/>
                  </a:lnTo>
                  <a:cubicBezTo>
                    <a:pt x="10747502" y="4089654"/>
                    <a:pt x="10679430" y="4157472"/>
                    <a:pt x="10595610" y="4157472"/>
                  </a:cubicBezTo>
                  <a:lnTo>
                    <a:pt x="151892" y="4157472"/>
                  </a:lnTo>
                  <a:cubicBezTo>
                    <a:pt x="68072" y="4157472"/>
                    <a:pt x="0" y="4089527"/>
                    <a:pt x="0" y="400583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760202" cy="4170172"/>
            </a:xfrm>
            <a:custGeom>
              <a:avLst/>
              <a:gdLst/>
              <a:ahLst/>
              <a:cxnLst/>
              <a:rect r="r" b="b" t="t" l="l"/>
              <a:pathLst>
                <a:path h="4170172" w="10760202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10601960" y="0"/>
                  </a:lnTo>
                  <a:lnTo>
                    <a:pt x="10601960" y="6350"/>
                  </a:lnTo>
                  <a:lnTo>
                    <a:pt x="10601960" y="0"/>
                  </a:lnTo>
                  <a:cubicBezTo>
                    <a:pt x="10689336" y="0"/>
                    <a:pt x="10760202" y="70739"/>
                    <a:pt x="10760202" y="157988"/>
                  </a:cubicBezTo>
                  <a:lnTo>
                    <a:pt x="10753852" y="157988"/>
                  </a:lnTo>
                  <a:lnTo>
                    <a:pt x="10760202" y="157988"/>
                  </a:lnTo>
                  <a:lnTo>
                    <a:pt x="10760202" y="4012184"/>
                  </a:lnTo>
                  <a:lnTo>
                    <a:pt x="10753852" y="4012184"/>
                  </a:lnTo>
                  <a:lnTo>
                    <a:pt x="10760202" y="4012184"/>
                  </a:lnTo>
                  <a:cubicBezTo>
                    <a:pt x="10760202" y="4099433"/>
                    <a:pt x="10689336" y="4170172"/>
                    <a:pt x="10601960" y="4170172"/>
                  </a:cubicBezTo>
                  <a:lnTo>
                    <a:pt x="10601960" y="4163822"/>
                  </a:lnTo>
                  <a:lnTo>
                    <a:pt x="10601960" y="4170172"/>
                  </a:lnTo>
                  <a:lnTo>
                    <a:pt x="158242" y="4170172"/>
                  </a:lnTo>
                  <a:lnTo>
                    <a:pt x="158242" y="4163822"/>
                  </a:lnTo>
                  <a:lnTo>
                    <a:pt x="158242" y="4170172"/>
                  </a:lnTo>
                  <a:cubicBezTo>
                    <a:pt x="70866" y="4170172"/>
                    <a:pt x="0" y="4099433"/>
                    <a:pt x="0" y="40121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012184"/>
                  </a:lnTo>
                  <a:lnTo>
                    <a:pt x="6350" y="4012184"/>
                  </a:lnTo>
                  <a:lnTo>
                    <a:pt x="12700" y="4012184"/>
                  </a:lnTo>
                  <a:cubicBezTo>
                    <a:pt x="12700" y="4092448"/>
                    <a:pt x="77851" y="4157472"/>
                    <a:pt x="158242" y="4157472"/>
                  </a:cubicBezTo>
                  <a:lnTo>
                    <a:pt x="10601960" y="4157472"/>
                  </a:lnTo>
                  <a:cubicBezTo>
                    <a:pt x="10682351" y="4157472"/>
                    <a:pt x="10747502" y="4092448"/>
                    <a:pt x="10747502" y="4012184"/>
                  </a:cubicBezTo>
                  <a:lnTo>
                    <a:pt x="10747502" y="157988"/>
                  </a:lnTo>
                  <a:cubicBezTo>
                    <a:pt x="10747629" y="77724"/>
                    <a:pt x="10682351" y="12700"/>
                    <a:pt x="10601960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228134" y="6525663"/>
            <a:ext cx="812454" cy="812454"/>
            <a:chOff x="0" y="0"/>
            <a:chExt cx="1083272" cy="10832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451524" y="6749053"/>
            <a:ext cx="365522" cy="365522"/>
          </a:xfrm>
          <a:custGeom>
            <a:avLst/>
            <a:gdLst/>
            <a:ahLst/>
            <a:cxnLst/>
            <a:rect r="r" b="b" t="t" l="l"/>
            <a:pathLst>
              <a:path h="365522" w="365522">
                <a:moveTo>
                  <a:pt x="0" y="0"/>
                </a:moveTo>
                <a:lnTo>
                  <a:pt x="365522" y="0"/>
                </a:lnTo>
                <a:lnTo>
                  <a:pt x="365522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228134" y="7580262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Time-Ordered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8134" y="8140303"/>
            <a:ext cx="750019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Ordered by event_time to track user behavior chronologically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274521" y="6240666"/>
            <a:ext cx="8070352" cy="3127619"/>
            <a:chOff x="0" y="0"/>
            <a:chExt cx="10760469" cy="417015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6350" y="6350"/>
              <a:ext cx="10747756" cy="4157472"/>
            </a:xfrm>
            <a:custGeom>
              <a:avLst/>
              <a:gdLst/>
              <a:ahLst/>
              <a:cxnLst/>
              <a:rect r="r" b="b" t="t" l="l"/>
              <a:pathLst>
                <a:path h="4157472" w="10747756">
                  <a:moveTo>
                    <a:pt x="0" y="151638"/>
                  </a:moveTo>
                  <a:cubicBezTo>
                    <a:pt x="0" y="67945"/>
                    <a:pt x="68072" y="0"/>
                    <a:pt x="151892" y="0"/>
                  </a:cubicBezTo>
                  <a:lnTo>
                    <a:pt x="10595864" y="0"/>
                  </a:lnTo>
                  <a:cubicBezTo>
                    <a:pt x="10679811" y="0"/>
                    <a:pt x="10747756" y="67945"/>
                    <a:pt x="10747756" y="151638"/>
                  </a:cubicBezTo>
                  <a:lnTo>
                    <a:pt x="10747756" y="4005834"/>
                  </a:lnTo>
                  <a:cubicBezTo>
                    <a:pt x="10747756" y="4089654"/>
                    <a:pt x="10679684" y="4157472"/>
                    <a:pt x="10595864" y="4157472"/>
                  </a:cubicBezTo>
                  <a:lnTo>
                    <a:pt x="151892" y="4157472"/>
                  </a:lnTo>
                  <a:cubicBezTo>
                    <a:pt x="68072" y="4157472"/>
                    <a:pt x="0" y="4089527"/>
                    <a:pt x="0" y="4005834"/>
                  </a:cubicBezTo>
                  <a:close/>
                </a:path>
              </a:pathLst>
            </a:custGeom>
            <a:solidFill>
              <a:srgbClr val="740B0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760456" cy="4170172"/>
            </a:xfrm>
            <a:custGeom>
              <a:avLst/>
              <a:gdLst/>
              <a:ahLst/>
              <a:cxnLst/>
              <a:rect r="r" b="b" t="t" l="l"/>
              <a:pathLst>
                <a:path h="4170172" w="10760456">
                  <a:moveTo>
                    <a:pt x="0" y="157988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10602214" y="0"/>
                  </a:lnTo>
                  <a:lnTo>
                    <a:pt x="10602214" y="6350"/>
                  </a:lnTo>
                  <a:lnTo>
                    <a:pt x="10602214" y="0"/>
                  </a:lnTo>
                  <a:cubicBezTo>
                    <a:pt x="10689590" y="0"/>
                    <a:pt x="10760456" y="70739"/>
                    <a:pt x="10760456" y="157988"/>
                  </a:cubicBezTo>
                  <a:lnTo>
                    <a:pt x="10754106" y="157988"/>
                  </a:lnTo>
                  <a:lnTo>
                    <a:pt x="10760456" y="157988"/>
                  </a:lnTo>
                  <a:lnTo>
                    <a:pt x="10760456" y="4012184"/>
                  </a:lnTo>
                  <a:lnTo>
                    <a:pt x="10754106" y="4012184"/>
                  </a:lnTo>
                  <a:lnTo>
                    <a:pt x="10760456" y="4012184"/>
                  </a:lnTo>
                  <a:cubicBezTo>
                    <a:pt x="10760456" y="4099433"/>
                    <a:pt x="10689590" y="4170172"/>
                    <a:pt x="10602214" y="4170172"/>
                  </a:cubicBezTo>
                  <a:lnTo>
                    <a:pt x="10602214" y="4163822"/>
                  </a:lnTo>
                  <a:lnTo>
                    <a:pt x="10602214" y="4170172"/>
                  </a:lnTo>
                  <a:lnTo>
                    <a:pt x="158242" y="4170172"/>
                  </a:lnTo>
                  <a:lnTo>
                    <a:pt x="158242" y="4163822"/>
                  </a:lnTo>
                  <a:lnTo>
                    <a:pt x="158242" y="4170172"/>
                  </a:lnTo>
                  <a:cubicBezTo>
                    <a:pt x="70866" y="4170172"/>
                    <a:pt x="0" y="4099433"/>
                    <a:pt x="0" y="4012184"/>
                  </a:cubicBezTo>
                  <a:lnTo>
                    <a:pt x="0" y="157988"/>
                  </a:lnTo>
                  <a:lnTo>
                    <a:pt x="6350" y="157988"/>
                  </a:lnTo>
                  <a:lnTo>
                    <a:pt x="0" y="157988"/>
                  </a:lnTo>
                  <a:moveTo>
                    <a:pt x="12700" y="157988"/>
                  </a:moveTo>
                  <a:lnTo>
                    <a:pt x="12700" y="4012184"/>
                  </a:lnTo>
                  <a:lnTo>
                    <a:pt x="6350" y="4012184"/>
                  </a:lnTo>
                  <a:lnTo>
                    <a:pt x="12700" y="4012184"/>
                  </a:lnTo>
                  <a:cubicBezTo>
                    <a:pt x="12700" y="4092448"/>
                    <a:pt x="77851" y="4157472"/>
                    <a:pt x="158242" y="4157472"/>
                  </a:cubicBezTo>
                  <a:lnTo>
                    <a:pt x="10602214" y="4157472"/>
                  </a:lnTo>
                  <a:cubicBezTo>
                    <a:pt x="10682605" y="4157472"/>
                    <a:pt x="10747756" y="4092448"/>
                    <a:pt x="10747756" y="4012184"/>
                  </a:cubicBezTo>
                  <a:lnTo>
                    <a:pt x="10747756" y="157988"/>
                  </a:lnTo>
                  <a:cubicBezTo>
                    <a:pt x="10747756" y="77724"/>
                    <a:pt x="10682605" y="12700"/>
                    <a:pt x="10602214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988"/>
                  </a:cubicBezTo>
                  <a:close/>
                </a:path>
              </a:pathLst>
            </a:custGeom>
            <a:solidFill>
              <a:srgbClr val="8D24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9559528" y="6525663"/>
            <a:ext cx="812454" cy="812454"/>
            <a:chOff x="0" y="0"/>
            <a:chExt cx="1083272" cy="108327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3310" cy="1083310"/>
            </a:xfrm>
            <a:custGeom>
              <a:avLst/>
              <a:gdLst/>
              <a:ahLst/>
              <a:cxnLst/>
              <a:rect r="r" b="b" t="t" l="l"/>
              <a:pathLst>
                <a:path h="1083310" w="1083310">
                  <a:moveTo>
                    <a:pt x="0" y="541655"/>
                  </a:moveTo>
                  <a:cubicBezTo>
                    <a:pt x="0" y="242443"/>
                    <a:pt x="242443" y="0"/>
                    <a:pt x="541655" y="0"/>
                  </a:cubicBezTo>
                  <a:cubicBezTo>
                    <a:pt x="840867" y="0"/>
                    <a:pt x="1083310" y="242443"/>
                    <a:pt x="1083310" y="541655"/>
                  </a:cubicBezTo>
                  <a:cubicBezTo>
                    <a:pt x="1083310" y="840867"/>
                    <a:pt x="840740" y="1083310"/>
                    <a:pt x="541655" y="1083310"/>
                  </a:cubicBezTo>
                  <a:cubicBezTo>
                    <a:pt x="242570" y="1083310"/>
                    <a:pt x="0" y="840740"/>
                    <a:pt x="0" y="541655"/>
                  </a:cubicBezTo>
                  <a:close/>
                </a:path>
              </a:pathLst>
            </a:custGeom>
            <a:solidFill>
              <a:srgbClr val="C9131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8" id="38" descr="preencoded.png"/>
          <p:cNvSpPr/>
          <p:nvPr/>
        </p:nvSpPr>
        <p:spPr>
          <a:xfrm flipH="false" flipV="false" rot="0">
            <a:off x="9782918" y="6749053"/>
            <a:ext cx="365522" cy="365522"/>
          </a:xfrm>
          <a:custGeom>
            <a:avLst/>
            <a:gdLst/>
            <a:ahLst/>
            <a:cxnLst/>
            <a:rect r="r" b="b" t="t" l="l"/>
            <a:pathLst>
              <a:path h="365522" w="365522">
                <a:moveTo>
                  <a:pt x="0" y="0"/>
                </a:moveTo>
                <a:lnTo>
                  <a:pt x="365522" y="0"/>
                </a:lnTo>
                <a:lnTo>
                  <a:pt x="365522" y="365522"/>
                </a:lnTo>
                <a:lnTo>
                  <a:pt x="0" y="3655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8974" r="0" b="-8974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559528" y="7580262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Running Totals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59528" y="8140303"/>
            <a:ext cx="750034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Calculated cumulative metrics from first event to current event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A0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47890" y="3157090"/>
            <a:ext cx="7386047" cy="919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Derived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7890" y="4541939"/>
            <a:ext cx="1639223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Created new columns to enhance analysis capabilities and provide additional insights.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7890" y="5598319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Event Date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890" y="6158360"/>
            <a:ext cx="52384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Extracted date from event_time for daily-level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4777" y="5598319"/>
            <a:ext cx="3563388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High Price Flag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4777" y="6158360"/>
            <a:ext cx="52384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Binary indicator for products priced above $500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01665" y="5598319"/>
            <a:ext cx="4140251" cy="47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Purchase Indicator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01665" y="6158360"/>
            <a:ext cx="523845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Flag identifying actual purchase events vs. views or carts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DAG-G9eDO78</dc:identifier>
  <dcterms:modified xsi:type="dcterms:W3CDTF">2011-08-01T06:04:30Z</dcterms:modified>
  <cp:revision>1</cp:revision>
  <dc:title>Day-03-PySpark-Transformations-in-Databricks.pptx</dc:title>
</cp:coreProperties>
</file>